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 id="278" r:id="rId16"/>
    <p:sldId id="279" r:id="rId17"/>
    <p:sldId id="273" r:id="rId18"/>
    <p:sldId id="277" r:id="rId19"/>
    <p:sldId id="280" r:id="rId20"/>
    <p:sldId id="274" r:id="rId21"/>
    <p:sldId id="270" r:id="rId22"/>
    <p:sldId id="27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mc="http://schemas.openxmlformats.org/markup-compatibility/2006" xmlns:mv="urn:schemas-microsoft-com:mac:vml" xmlns:p14="http://schemas.microsoft.com/office/powerpoint/2010/main" xmlns="">
          <a:srgbClr val="FF0000"/>
        </p14:laserClr>
      </p:ext>
      <p:ext uri="{2FDB2607-1784-4EEB-B798-7EB5836EED8A}">
        <p14:showMediaCtrls xmlns:mc="http://schemas.openxmlformats.org/markup-compatibility/2006" xmlns:mv="urn:schemas-microsoft-com:mac:vml" xmlns:p14="http://schemas.microsoft.com/office/powerpoint/2010/main" xmlns="" val="1"/>
      </p:ext>
    </p:extLst>
  </p:showPr>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23266" autoAdjust="0"/>
    <p:restoredTop sz="94660"/>
  </p:normalViewPr>
  <p:slideViewPr>
    <p:cSldViewPr snapToGrid="0" snapToObjects="1">
      <p:cViewPr varScale="1">
        <p:scale>
          <a:sx n="67" d="100"/>
          <a:sy n="67" d="100"/>
        </p:scale>
        <p:origin x="-60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51DA64-E591-482F-9246-74AAB1FB1682}" type="datetimeFigureOut">
              <a:rPr lang="en-US" smtClean="0"/>
              <a:t>3/20/2015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C89B72-6A81-41A3-A738-9F12CEFF7D22}"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9BB68E-3491-934A-ABAA-E2F221A29165}" type="datetimeFigureOut">
              <a:rPr lang="en-US" smtClean="0"/>
              <a:pPr/>
              <a:t>3/19/2015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8FC3F-78B1-A64A-8813-3640DD5260F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40402602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53BB74-7314-CB42-BD99-435A8D909AFC}"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A7859-10B2-ED48-B01D-0A81C44157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3BB74-7314-CB42-BD99-435A8D909AFC}"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A7859-10B2-ED48-B01D-0A81C44157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3BB74-7314-CB42-BD99-435A8D909AFC}"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A7859-10B2-ED48-B01D-0A81C44157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3BB74-7314-CB42-BD99-435A8D909AFC}"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A7859-10B2-ED48-B01D-0A81C44157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53BB74-7314-CB42-BD99-435A8D909AFC}"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A7859-10B2-ED48-B01D-0A81C44157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53BB74-7314-CB42-BD99-435A8D909AFC}"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A7859-10B2-ED48-B01D-0A81C44157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53BB74-7314-CB42-BD99-435A8D909AFC}" type="datetimeFigureOut">
              <a:rPr lang="en-US" smtClean="0"/>
              <a:pPr/>
              <a:t>3/19/2015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A7859-10B2-ED48-B01D-0A81C44157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53BB74-7314-CB42-BD99-435A8D909AFC}" type="datetimeFigureOut">
              <a:rPr lang="en-US" smtClean="0"/>
              <a:pPr/>
              <a:t>3/19/2015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A7859-10B2-ED48-B01D-0A81C44157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3BB74-7314-CB42-BD99-435A8D909AFC}" type="datetimeFigureOut">
              <a:rPr lang="en-US" smtClean="0"/>
              <a:pPr/>
              <a:t>3/19/2015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A7859-10B2-ED48-B01D-0A81C44157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3BB74-7314-CB42-BD99-435A8D909AFC}"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A7859-10B2-ED48-B01D-0A81C44157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3BB74-7314-CB42-BD99-435A8D909AFC}"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A7859-10B2-ED48-B01D-0A81C44157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3BB74-7314-CB42-BD99-435A8D909AFC}" type="datetimeFigureOut">
              <a:rPr lang="en-US" smtClean="0"/>
              <a:pPr/>
              <a:t>3/19/2015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A7859-10B2-ED48-B01D-0A81C44157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mentalfloss.com/blogs/archives/68051" TargetMode="External"/><Relationship Id="rId2" Type="http://schemas.openxmlformats.org/officeDocument/2006/relationships/hyperlink" Target="http://zone.ni.com/devzone/cda/pub/p/id/1353"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8w5LqlTwbhs&amp;feature=related"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815842"/>
            <a:ext cx="9420115" cy="646331"/>
          </a:xfrm>
          <a:prstGeom prst="rect">
            <a:avLst/>
          </a:prstGeom>
          <a:noFill/>
        </p:spPr>
        <p:txBody>
          <a:bodyPr wrap="square" rtlCol="0">
            <a:spAutoFit/>
          </a:bodyPr>
          <a:lstStyle/>
          <a:p>
            <a:r>
              <a:rPr lang="en-US" sz="3200" dirty="0" smtClean="0"/>
              <a:t>       </a:t>
            </a:r>
            <a:r>
              <a:rPr lang="en-US" sz="3200" dirty="0" smtClean="0">
                <a:latin typeface="Times New Roman"/>
                <a:cs typeface="Times New Roman"/>
              </a:rPr>
              <a:t>Who Cares About  Dimensional Analysis</a:t>
            </a:r>
            <a:r>
              <a:rPr lang="en-US" sz="3600" dirty="0" smtClean="0">
                <a:latin typeface="Times New Roman"/>
                <a:cs typeface="Times New Roman"/>
              </a:rPr>
              <a:t>?</a:t>
            </a:r>
            <a:r>
              <a:rPr lang="en-US" sz="2400" dirty="0" smtClean="0">
                <a:latin typeface="Times New Roman"/>
                <a:cs typeface="Times New Roman"/>
              </a:rPr>
              <a:t>	</a:t>
            </a:r>
            <a:r>
              <a:rPr lang="en-US" sz="2400" dirty="0" smtClean="0"/>
              <a:t>		</a:t>
            </a:r>
            <a:endParaRPr lang="en-US" sz="2400" dirty="0"/>
          </a:p>
        </p:txBody>
      </p:sp>
      <p:pic>
        <p:nvPicPr>
          <p:cNvPr id="6" name="Picture 5"/>
          <p:cNvPicPr>
            <a:picLocks noChangeAspect="1"/>
          </p:cNvPicPr>
          <p:nvPr/>
        </p:nvPicPr>
        <p:blipFill>
          <a:blip r:embed="rId2"/>
          <a:stretch>
            <a:fillRect/>
          </a:stretch>
        </p:blipFill>
        <p:spPr>
          <a:xfrm>
            <a:off x="0" y="0"/>
            <a:ext cx="9144000" cy="58158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523" y="712988"/>
            <a:ext cx="5903078" cy="4154983"/>
          </a:xfrm>
          <a:prstGeom prst="rect">
            <a:avLst/>
          </a:prstGeom>
          <a:noFill/>
        </p:spPr>
        <p:txBody>
          <a:bodyPr wrap="square" rtlCol="0">
            <a:spAutoFit/>
          </a:bodyPr>
          <a:lstStyle/>
          <a:p>
            <a:r>
              <a:rPr lang="en-US" sz="2400" dirty="0" smtClean="0">
                <a:latin typeface="Times New Roman"/>
                <a:cs typeface="Times New Roman"/>
              </a:rPr>
              <a:t>Do the following problem right now, at first on your own and then check your answer with a team partner. </a:t>
            </a:r>
          </a:p>
          <a:p>
            <a:endParaRPr lang="en-US" sz="2400" dirty="0" smtClean="0">
              <a:latin typeface="Times New Roman"/>
              <a:cs typeface="Times New Roman"/>
            </a:endParaRPr>
          </a:p>
          <a:p>
            <a:r>
              <a:rPr lang="en-US" sz="2400" b="1" dirty="0" smtClean="0">
                <a:latin typeface="Times New Roman"/>
                <a:cs typeface="Times New Roman"/>
              </a:rPr>
              <a:t>Problem #1) </a:t>
            </a:r>
            <a:r>
              <a:rPr lang="en-US" sz="2400" dirty="0" smtClean="0">
                <a:latin typeface="Times New Roman"/>
                <a:cs typeface="Times New Roman"/>
              </a:rPr>
              <a:t>A fuel attendant’s tanker truck measures fuel by volume. She knows that the jet needs 25,000 kg of fuel, a mass measurement. She needs to convert volume to the correct mass. There are 0.81 kg </a:t>
            </a:r>
            <a:r>
              <a:rPr lang="en-US" sz="2400" dirty="0" smtClean="0"/>
              <a:t>in </a:t>
            </a:r>
            <a:r>
              <a:rPr lang="en-US" sz="2400" dirty="0" smtClean="0">
                <a:latin typeface="Times New Roman"/>
                <a:cs typeface="Times New Roman"/>
              </a:rPr>
              <a:t>every “1</a:t>
            </a:r>
            <a:r>
              <a:rPr lang="en-US" sz="2400" dirty="0" smtClean="0"/>
              <a:t>” liter  </a:t>
            </a:r>
            <a:r>
              <a:rPr lang="en-US" sz="2400" dirty="0" smtClean="0">
                <a:latin typeface="Times New Roman"/>
                <a:cs typeface="Times New Roman"/>
              </a:rPr>
              <a:t>of jet fuel.  How many liters of fuel will she be pumping into the jet?</a:t>
            </a:r>
            <a:endParaRPr lang="en-US" sz="2400" dirty="0">
              <a:latin typeface="Times New Roman"/>
              <a:cs typeface="Times New Roman"/>
            </a:endParaRPr>
          </a:p>
        </p:txBody>
      </p:sp>
      <p:sp>
        <p:nvSpPr>
          <p:cNvPr id="3" name="TextBox 2"/>
          <p:cNvSpPr txBox="1"/>
          <p:nvPr/>
        </p:nvSpPr>
        <p:spPr>
          <a:xfrm>
            <a:off x="294522" y="312878"/>
            <a:ext cx="8467519" cy="400110"/>
          </a:xfrm>
          <a:prstGeom prst="rect">
            <a:avLst/>
          </a:prstGeom>
          <a:noFill/>
        </p:spPr>
        <p:txBody>
          <a:bodyPr wrap="square" rtlCol="0">
            <a:spAutoFit/>
          </a:bodyPr>
          <a:lstStyle/>
          <a:p>
            <a:r>
              <a:rPr lang="en-US" sz="2000" b="1" dirty="0" smtClean="0">
                <a:latin typeface="Times New Roman"/>
                <a:cs typeface="Times New Roman"/>
              </a:rPr>
              <a:t>PRACTICE TIME!!!! TRY PROBLEMS ON YOUR OWN RIGHT NOW!!!</a:t>
            </a:r>
            <a:endParaRPr lang="en-US" sz="2000" b="1" dirty="0">
              <a:latin typeface="Times New Roman"/>
              <a:cs typeface="Times New Roman"/>
            </a:endParaRPr>
          </a:p>
        </p:txBody>
      </p:sp>
      <p:sp>
        <p:nvSpPr>
          <p:cNvPr id="4" name="TextBox 3"/>
          <p:cNvSpPr txBox="1"/>
          <p:nvPr/>
        </p:nvSpPr>
        <p:spPr>
          <a:xfrm>
            <a:off x="736600" y="5359400"/>
            <a:ext cx="7031722" cy="461665"/>
          </a:xfrm>
          <a:prstGeom prst="rect">
            <a:avLst/>
          </a:prstGeom>
          <a:noFill/>
        </p:spPr>
        <p:txBody>
          <a:bodyPr wrap="square" rtlCol="0">
            <a:spAutoFit/>
          </a:bodyPr>
          <a:lstStyle/>
          <a:p>
            <a:r>
              <a:rPr lang="en-US" dirty="0" smtClean="0"/>
              <a:t>A</a:t>
            </a:r>
            <a:r>
              <a:rPr lang="en-US" sz="2000" dirty="0" smtClean="0">
                <a:solidFill>
                  <a:srgbClr val="FF0000"/>
                </a:solidFill>
                <a:latin typeface="Times New Roman"/>
                <a:cs typeface="Times New Roman"/>
              </a:rPr>
              <a:t>. </a:t>
            </a:r>
            <a:r>
              <a:rPr lang="en-US" sz="2400" dirty="0" smtClean="0">
                <a:solidFill>
                  <a:srgbClr val="FF0000"/>
                </a:solidFill>
                <a:latin typeface="Times New Roman"/>
                <a:cs typeface="Times New Roman"/>
              </a:rPr>
              <a:t>The fuel attendant needs  =  30, 864.2 liters of fuel  </a:t>
            </a:r>
            <a:endParaRPr lang="en-US" sz="2400" dirty="0">
              <a:solidFill>
                <a:srgbClr val="FF0000"/>
              </a:solidFill>
              <a:latin typeface="Times New Roman"/>
              <a:cs typeface="Times New Roman"/>
            </a:endParaRPr>
          </a:p>
        </p:txBody>
      </p:sp>
      <p:pic>
        <p:nvPicPr>
          <p:cNvPr id="5" name="Picture 4"/>
          <p:cNvPicPr>
            <a:picLocks noChangeAspect="1"/>
          </p:cNvPicPr>
          <p:nvPr/>
        </p:nvPicPr>
        <p:blipFill>
          <a:blip r:embed="rId3"/>
          <a:stretch>
            <a:fillRect/>
          </a:stretch>
        </p:blipFill>
        <p:spPr>
          <a:xfrm>
            <a:off x="6197601" y="848325"/>
            <a:ext cx="2946399" cy="2085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816430"/>
          </a:xfrm>
          <a:prstGeom prst="rect">
            <a:avLst/>
          </a:prstGeom>
          <a:noFill/>
        </p:spPr>
        <p:txBody>
          <a:bodyPr wrap="square" rtlCol="0">
            <a:spAutoFit/>
          </a:bodyPr>
          <a:lstStyle/>
          <a:p>
            <a:endParaRPr lang="en-US" dirty="0" smtClean="0"/>
          </a:p>
          <a:p>
            <a:r>
              <a:rPr lang="en-US" sz="2800" dirty="0" smtClean="0">
                <a:latin typeface="Times New Roman"/>
                <a:cs typeface="Times New Roman"/>
              </a:rPr>
              <a:t>Here’s the set up:  (</a:t>
            </a:r>
            <a:r>
              <a:rPr lang="en-US" sz="2800" dirty="0" smtClean="0">
                <a:solidFill>
                  <a:srgbClr val="0000FF"/>
                </a:solidFill>
                <a:latin typeface="Times New Roman"/>
                <a:cs typeface="Times New Roman"/>
              </a:rPr>
              <a:t>kg = abbreviation for kilogram)</a:t>
            </a:r>
            <a:endParaRPr lang="en-US" sz="2800" dirty="0" smtClean="0">
              <a:latin typeface="Times New Roman"/>
              <a:cs typeface="Times New Roman"/>
            </a:endParaRPr>
          </a:p>
          <a:p>
            <a:endParaRPr lang="en-US" sz="2000" dirty="0" smtClean="0">
              <a:latin typeface="Times New Roman"/>
              <a:cs typeface="Times New Roman"/>
            </a:endParaRPr>
          </a:p>
          <a:p>
            <a:r>
              <a:rPr lang="en-US" sz="2800" dirty="0" smtClean="0">
                <a:solidFill>
                  <a:srgbClr val="FF0000"/>
                </a:solidFill>
                <a:latin typeface="Times New Roman"/>
                <a:cs typeface="Times New Roman"/>
              </a:rPr>
              <a:t>25,000 </a:t>
            </a:r>
            <a:r>
              <a:rPr lang="en-US" sz="2800" dirty="0" smtClean="0">
                <a:solidFill>
                  <a:srgbClr val="0000FF"/>
                </a:solidFill>
                <a:latin typeface="Times New Roman"/>
                <a:cs typeface="Times New Roman"/>
              </a:rPr>
              <a:t>kg</a:t>
            </a:r>
            <a:r>
              <a:rPr lang="en-US" sz="2800" dirty="0" smtClean="0">
                <a:solidFill>
                  <a:srgbClr val="FF0000"/>
                </a:solidFill>
                <a:latin typeface="Times New Roman"/>
                <a:cs typeface="Times New Roman"/>
              </a:rPr>
              <a:t> of fuel  </a:t>
            </a:r>
            <a:r>
              <a:rPr lang="en-US" sz="2800" dirty="0" err="1" smtClean="0">
                <a:solidFill>
                  <a:srgbClr val="FF0000"/>
                </a:solidFill>
                <a:latin typeface="Times New Roman"/>
                <a:cs typeface="Times New Roman"/>
              </a:rPr>
              <a:t>x</a:t>
            </a:r>
            <a:r>
              <a:rPr lang="en-US" sz="2800" dirty="0" smtClean="0">
                <a:solidFill>
                  <a:srgbClr val="FF0000"/>
                </a:solidFill>
                <a:latin typeface="Times New Roman"/>
                <a:cs typeface="Times New Roman"/>
              </a:rPr>
              <a:t>   </a:t>
            </a:r>
            <a:r>
              <a:rPr lang="en-US" sz="2800" u="sng" dirty="0" smtClean="0">
                <a:solidFill>
                  <a:srgbClr val="FF0000"/>
                </a:solidFill>
                <a:latin typeface="Times New Roman"/>
                <a:cs typeface="Times New Roman"/>
              </a:rPr>
              <a:t>1 liter  </a:t>
            </a:r>
            <a:r>
              <a:rPr lang="en-US" sz="2800" dirty="0" smtClean="0">
                <a:solidFill>
                  <a:srgbClr val="FF0000"/>
                </a:solidFill>
                <a:latin typeface="Times New Roman"/>
                <a:cs typeface="Times New Roman"/>
              </a:rPr>
              <a:t>=  30, 864.2 liters of fuel </a:t>
            </a:r>
          </a:p>
          <a:p>
            <a:r>
              <a:rPr lang="en-US" sz="2800" dirty="0" smtClean="0">
                <a:solidFill>
                  <a:srgbClr val="FF0000"/>
                </a:solidFill>
                <a:latin typeface="Times New Roman"/>
                <a:cs typeface="Times New Roman"/>
              </a:rPr>
              <a:t>                                   0.81 </a:t>
            </a:r>
            <a:r>
              <a:rPr lang="en-US" sz="2800" dirty="0" smtClean="0">
                <a:solidFill>
                  <a:srgbClr val="0000FF"/>
                </a:solidFill>
                <a:latin typeface="Times New Roman"/>
                <a:cs typeface="Times New Roman"/>
              </a:rPr>
              <a:t>kg</a:t>
            </a:r>
          </a:p>
          <a:p>
            <a:endParaRPr lang="en-US" sz="2800" dirty="0" smtClean="0">
              <a:solidFill>
                <a:srgbClr val="FF0000"/>
              </a:solidFill>
              <a:latin typeface="Times New Roman"/>
              <a:cs typeface="Times New Roman"/>
            </a:endParaRPr>
          </a:p>
          <a:p>
            <a:r>
              <a:rPr lang="en-US" sz="2800" dirty="0" smtClean="0">
                <a:solidFill>
                  <a:srgbClr val="008000"/>
                </a:solidFill>
                <a:latin typeface="Times New Roman"/>
                <a:cs typeface="Times New Roman"/>
              </a:rPr>
              <a:t>(known/tangible)			   conversion		 (target!)</a:t>
            </a:r>
            <a:endParaRPr lang="en-US" sz="2800" dirty="0" smtClean="0">
              <a:latin typeface="Times New Roman"/>
              <a:cs typeface="Times New Roman"/>
            </a:endParaRPr>
          </a:p>
          <a:p>
            <a:endParaRPr lang="en-US" sz="2800" dirty="0" smtClean="0"/>
          </a:p>
          <a:p>
            <a:endParaRPr lang="en-US" dirty="0" smtClean="0"/>
          </a:p>
          <a:p>
            <a:endParaRPr lang="en-US" dirty="0" smtClean="0"/>
          </a:p>
        </p:txBody>
      </p:sp>
      <p:sp>
        <p:nvSpPr>
          <p:cNvPr id="3" name="TextBox 2"/>
          <p:cNvSpPr txBox="1"/>
          <p:nvPr/>
        </p:nvSpPr>
        <p:spPr>
          <a:xfrm>
            <a:off x="0" y="3276600"/>
            <a:ext cx="9144000" cy="2677656"/>
          </a:xfrm>
          <a:prstGeom prst="rect">
            <a:avLst/>
          </a:prstGeom>
          <a:noFill/>
        </p:spPr>
        <p:txBody>
          <a:bodyPr wrap="square" rtlCol="0">
            <a:spAutoFit/>
          </a:bodyPr>
          <a:lstStyle/>
          <a:p>
            <a:r>
              <a:rPr lang="en-US" sz="2800" b="1" dirty="0" smtClean="0">
                <a:latin typeface="Times New Roman"/>
                <a:cs typeface="Times New Roman"/>
              </a:rPr>
              <a:t>Problem #2: </a:t>
            </a:r>
            <a:r>
              <a:rPr lang="en-US" sz="2800" dirty="0" smtClean="0">
                <a:latin typeface="Times New Roman"/>
                <a:cs typeface="Times New Roman"/>
              </a:rPr>
              <a:t>What if the fuel attendant made the same mistake that the attendant did with Air Canada Flight 143?  If she converted the 25,000 kg of fuel that her jet needed using a conversion for pounds instead of for kilograms then how many liters of fuel would she have put in the jet’s tanks?   There are 1.78 lbs for every 1 liter of jet fuel.</a:t>
            </a:r>
          </a:p>
        </p:txBody>
      </p:sp>
      <p:cxnSp>
        <p:nvCxnSpPr>
          <p:cNvPr id="5" name="Straight Arrow Connector 4"/>
          <p:cNvCxnSpPr/>
          <p:nvPr/>
        </p:nvCxnSpPr>
        <p:spPr>
          <a:xfrm>
            <a:off x="1320800" y="1320800"/>
            <a:ext cx="3213100" cy="469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Pencil Check"/>
                                        </p:tgtEl>
                                      </p:cMediaNode>
                                    </p:audio>
                                  </p:sub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5386090"/>
          </a:xfrm>
          <a:prstGeom prst="rect">
            <a:avLst/>
          </a:prstGeom>
          <a:noFill/>
        </p:spPr>
        <p:txBody>
          <a:bodyPr wrap="square" rtlCol="0">
            <a:spAutoFit/>
          </a:bodyPr>
          <a:lstStyle/>
          <a:p>
            <a:endParaRPr lang="en-US" sz="2800" dirty="0" smtClean="0">
              <a:latin typeface="Times New Roman"/>
              <a:cs typeface="Times New Roman"/>
            </a:endParaRPr>
          </a:p>
          <a:p>
            <a:r>
              <a:rPr lang="en-US" sz="2800" dirty="0" smtClean="0">
                <a:latin typeface="Times New Roman"/>
                <a:cs typeface="Times New Roman"/>
              </a:rPr>
              <a:t>25,000</a:t>
            </a:r>
            <a:r>
              <a:rPr lang="en-US" sz="2800" dirty="0" smtClean="0">
                <a:solidFill>
                  <a:srgbClr val="FF0000"/>
                </a:solidFill>
                <a:latin typeface="Times New Roman"/>
                <a:cs typeface="Times New Roman"/>
              </a:rPr>
              <a:t> kg </a:t>
            </a:r>
            <a:r>
              <a:rPr lang="en-US" sz="2800" dirty="0" smtClean="0">
                <a:latin typeface="Times New Roman"/>
                <a:cs typeface="Times New Roman"/>
              </a:rPr>
              <a:t>of jet fuel     </a:t>
            </a:r>
            <a:r>
              <a:rPr lang="en-US" sz="2800" dirty="0" err="1" smtClean="0">
                <a:latin typeface="Times New Roman"/>
                <a:cs typeface="Times New Roman"/>
              </a:rPr>
              <a:t>x</a:t>
            </a:r>
            <a:r>
              <a:rPr lang="en-US" sz="2800" dirty="0" smtClean="0">
                <a:latin typeface="Times New Roman"/>
                <a:cs typeface="Times New Roman"/>
              </a:rPr>
              <a:t>      </a:t>
            </a:r>
            <a:r>
              <a:rPr lang="en-US" sz="2800" u="sng" dirty="0" smtClean="0">
                <a:latin typeface="Times New Roman"/>
                <a:cs typeface="Times New Roman"/>
              </a:rPr>
              <a:t>1 liter  </a:t>
            </a:r>
            <a:r>
              <a:rPr lang="en-US" sz="2800" dirty="0" smtClean="0">
                <a:latin typeface="Times New Roman"/>
                <a:cs typeface="Times New Roman"/>
              </a:rPr>
              <a:t>=   14,045 liters of jet fuel</a:t>
            </a:r>
          </a:p>
          <a:p>
            <a:r>
              <a:rPr lang="en-US" sz="2800" dirty="0" smtClean="0">
                <a:solidFill>
                  <a:srgbClr val="3366FF"/>
                </a:solidFill>
                <a:latin typeface="Times New Roman"/>
                <a:cs typeface="Times New Roman"/>
              </a:rPr>
              <a:t>								   </a:t>
            </a:r>
            <a:r>
              <a:rPr lang="en-US" sz="2800" dirty="0" smtClean="0">
                <a:latin typeface="Times New Roman"/>
                <a:cs typeface="Times New Roman"/>
              </a:rPr>
              <a:t> 1.78  </a:t>
            </a:r>
            <a:r>
              <a:rPr lang="en-US" sz="2800" dirty="0" smtClean="0">
                <a:solidFill>
                  <a:srgbClr val="3366FF"/>
                </a:solidFill>
                <a:latin typeface="Times New Roman"/>
                <a:cs typeface="Times New Roman"/>
              </a:rPr>
              <a:t>lbs.</a:t>
            </a:r>
          </a:p>
          <a:p>
            <a:endParaRPr lang="en-US" sz="2800" dirty="0" smtClean="0">
              <a:solidFill>
                <a:srgbClr val="3366FF"/>
              </a:solidFill>
              <a:latin typeface="Times New Roman"/>
              <a:cs typeface="Times New Roman"/>
            </a:endParaRPr>
          </a:p>
          <a:p>
            <a:r>
              <a:rPr lang="en-US" sz="2800" b="1" dirty="0" smtClean="0">
                <a:latin typeface="Times New Roman"/>
                <a:cs typeface="Times New Roman"/>
              </a:rPr>
              <a:t>Oops!!! Do you see the unit of measurement error here? </a:t>
            </a:r>
          </a:p>
          <a:p>
            <a:endParaRPr lang="en-US" sz="2400" dirty="0" smtClean="0">
              <a:latin typeface="Times New Roman"/>
              <a:cs typeface="Times New Roman"/>
            </a:endParaRPr>
          </a:p>
          <a:p>
            <a:r>
              <a:rPr lang="en-US" sz="2400" i="1" dirty="0" smtClean="0">
                <a:latin typeface="Times New Roman"/>
                <a:cs typeface="Times New Roman"/>
              </a:rPr>
              <a:t>The units on the top MUST cancel out the units on the bottom!!</a:t>
            </a:r>
          </a:p>
          <a:p>
            <a:r>
              <a:rPr lang="en-US" sz="2400" i="1" dirty="0" smtClean="0">
                <a:latin typeface="Times New Roman"/>
                <a:cs typeface="Times New Roman"/>
              </a:rPr>
              <a:t>They cannot do this here because</a:t>
            </a:r>
            <a:r>
              <a:rPr lang="en-US" sz="2400" i="1" dirty="0" smtClean="0">
                <a:solidFill>
                  <a:srgbClr val="FF0000"/>
                </a:solidFill>
                <a:latin typeface="Times New Roman"/>
                <a:cs typeface="Times New Roman"/>
              </a:rPr>
              <a:t> kg </a:t>
            </a:r>
            <a:r>
              <a:rPr lang="en-US" sz="2400" i="1" dirty="0" smtClean="0">
                <a:latin typeface="Times New Roman"/>
                <a:cs typeface="Times New Roman"/>
              </a:rPr>
              <a:t>is on the top and </a:t>
            </a:r>
            <a:r>
              <a:rPr lang="en-US" sz="2400" i="1" dirty="0" smtClean="0">
                <a:solidFill>
                  <a:srgbClr val="0000FF"/>
                </a:solidFill>
                <a:latin typeface="Times New Roman"/>
                <a:cs typeface="Times New Roman"/>
              </a:rPr>
              <a:t>lbs</a:t>
            </a:r>
            <a:r>
              <a:rPr lang="en-US" sz="2400" i="1" dirty="0" smtClean="0">
                <a:latin typeface="Times New Roman"/>
                <a:cs typeface="Times New Roman"/>
              </a:rPr>
              <a:t> is on the bottom. </a:t>
            </a:r>
          </a:p>
          <a:p>
            <a:endParaRPr lang="en-US" sz="2400" dirty="0" smtClean="0">
              <a:latin typeface="Times New Roman"/>
              <a:cs typeface="Times New Roman"/>
            </a:endParaRPr>
          </a:p>
          <a:p>
            <a:r>
              <a:rPr lang="en-US" sz="2400" dirty="0" smtClean="0">
                <a:solidFill>
                  <a:srgbClr val="0000FF"/>
                </a:solidFill>
                <a:latin typeface="Times New Roman"/>
                <a:cs typeface="Times New Roman"/>
              </a:rPr>
              <a:t>Q. How should this equation look in order to be correct? Write this out </a:t>
            </a:r>
            <a:r>
              <a:rPr lang="en-US" sz="2400" dirty="0">
                <a:solidFill>
                  <a:srgbClr val="0000FF"/>
                </a:solidFill>
                <a:latin typeface="Times New Roman"/>
                <a:cs typeface="Times New Roman"/>
              </a:rPr>
              <a:t>i</a:t>
            </a:r>
            <a:r>
              <a:rPr lang="en-US" sz="2400" dirty="0" smtClean="0">
                <a:solidFill>
                  <a:srgbClr val="0000FF"/>
                </a:solidFill>
                <a:latin typeface="Times New Roman"/>
                <a:cs typeface="Times New Roman"/>
              </a:rPr>
              <a:t>n your notes.</a:t>
            </a:r>
            <a:endParaRPr lang="en-US" sz="2400" dirty="0" smtClean="0">
              <a:solidFill>
                <a:srgbClr val="0000FF"/>
              </a:solidFill>
            </a:endParaRPr>
          </a:p>
          <a:p>
            <a:endParaRPr lang="en-US" dirty="0" smtClean="0"/>
          </a:p>
          <a:p>
            <a:r>
              <a:rPr lang="en-US" dirty="0" smtClean="0"/>
              <a:t>  </a:t>
            </a:r>
          </a:p>
        </p:txBody>
      </p:sp>
      <p:sp>
        <p:nvSpPr>
          <p:cNvPr id="3" name="TextBox 2"/>
          <p:cNvSpPr txBox="1"/>
          <p:nvPr/>
        </p:nvSpPr>
        <p:spPr>
          <a:xfrm>
            <a:off x="1" y="4955203"/>
            <a:ext cx="9143999" cy="830997"/>
          </a:xfrm>
          <a:prstGeom prst="rect">
            <a:avLst/>
          </a:prstGeom>
          <a:noFill/>
        </p:spPr>
        <p:txBody>
          <a:bodyPr wrap="square" rtlCol="0">
            <a:spAutoFit/>
          </a:bodyPr>
          <a:lstStyle/>
          <a:p>
            <a:r>
              <a:rPr lang="en-US" sz="2400" dirty="0" smtClean="0">
                <a:latin typeface="Times New Roman"/>
                <a:cs typeface="Times New Roman"/>
              </a:rPr>
              <a:t>25,000</a:t>
            </a:r>
            <a:r>
              <a:rPr lang="en-US" sz="2400" dirty="0" smtClean="0">
                <a:solidFill>
                  <a:srgbClr val="FF0000"/>
                </a:solidFill>
                <a:latin typeface="Times New Roman"/>
                <a:cs typeface="Times New Roman"/>
              </a:rPr>
              <a:t> kg </a:t>
            </a:r>
            <a:r>
              <a:rPr lang="en-US" sz="2400" dirty="0" smtClean="0">
                <a:latin typeface="Times New Roman"/>
                <a:cs typeface="Times New Roman"/>
              </a:rPr>
              <a:t>of jet fuel      </a:t>
            </a:r>
            <a:r>
              <a:rPr lang="en-US" sz="2400" dirty="0" err="1" smtClean="0">
                <a:latin typeface="Times New Roman"/>
                <a:cs typeface="Times New Roman"/>
              </a:rPr>
              <a:t>x</a:t>
            </a:r>
            <a:r>
              <a:rPr lang="en-US" sz="2400" dirty="0" smtClean="0">
                <a:latin typeface="Times New Roman"/>
                <a:cs typeface="Times New Roman"/>
              </a:rPr>
              <a:t>            </a:t>
            </a:r>
            <a:r>
              <a:rPr lang="en-US" sz="2400" u="sng" dirty="0" smtClean="0">
                <a:latin typeface="Times New Roman"/>
                <a:cs typeface="Times New Roman"/>
              </a:rPr>
              <a:t>1 liter  </a:t>
            </a:r>
            <a:r>
              <a:rPr lang="en-US" sz="2400" dirty="0" smtClean="0">
                <a:latin typeface="Times New Roman"/>
                <a:cs typeface="Times New Roman"/>
              </a:rPr>
              <a:t>=   30, 864 liters of jet fuel</a:t>
            </a:r>
          </a:p>
          <a:p>
            <a:r>
              <a:rPr lang="en-US" sz="2400" dirty="0" smtClean="0">
                <a:solidFill>
                  <a:srgbClr val="3366FF"/>
                </a:solidFill>
                <a:latin typeface="Times New Roman"/>
                <a:cs typeface="Times New Roman"/>
              </a:rPr>
              <a:t>						   </a:t>
            </a:r>
            <a:r>
              <a:rPr lang="en-US" sz="2400" dirty="0" smtClean="0">
                <a:latin typeface="Times New Roman"/>
                <a:cs typeface="Times New Roman"/>
              </a:rPr>
              <a:t>             0.81 </a:t>
            </a:r>
            <a:r>
              <a:rPr lang="en-US" sz="2400" dirty="0" smtClean="0">
                <a:solidFill>
                  <a:srgbClr val="FF0000"/>
                </a:solidFill>
                <a:latin typeface="Times New Roman"/>
                <a:cs typeface="Times New Roman"/>
              </a:rPr>
              <a:t>kg.</a:t>
            </a:r>
          </a:p>
        </p:txBody>
      </p:sp>
      <p:cxnSp>
        <p:nvCxnSpPr>
          <p:cNvPr id="5" name="Straight Arrow Connector 4"/>
          <p:cNvCxnSpPr/>
          <p:nvPr/>
        </p:nvCxnSpPr>
        <p:spPr>
          <a:xfrm>
            <a:off x="1066800" y="5219700"/>
            <a:ext cx="3937000" cy="40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77800"/>
            <a:ext cx="9144001" cy="6494085"/>
          </a:xfrm>
          <a:prstGeom prst="rect">
            <a:avLst/>
          </a:prstGeom>
          <a:noFill/>
        </p:spPr>
        <p:txBody>
          <a:bodyPr wrap="square" rtlCol="0">
            <a:spAutoFit/>
          </a:bodyPr>
          <a:lstStyle/>
          <a:p>
            <a:r>
              <a:rPr lang="en-US" dirty="0" smtClean="0"/>
              <a:t>							</a:t>
            </a:r>
            <a:r>
              <a:rPr lang="en-US" sz="2400" b="1" dirty="0" smtClean="0">
                <a:latin typeface="Times New Roman"/>
                <a:cs typeface="Times New Roman"/>
              </a:rPr>
              <a:t>Contest time! </a:t>
            </a:r>
          </a:p>
          <a:p>
            <a:r>
              <a:rPr lang="en-US" sz="2400" b="1" dirty="0" smtClean="0">
                <a:latin typeface="Times New Roman"/>
                <a:cs typeface="Times New Roman"/>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Team Competition for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Homework Time in class</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a:t>
            </a:r>
            <a:endParaRPr lang="en-US" sz="2400" b="1" dirty="0" smtClean="0">
              <a:latin typeface="Times New Roman"/>
              <a:cs typeface="Times New Roman"/>
            </a:endParaRPr>
          </a:p>
          <a:p>
            <a:endPar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a:cs typeface="Times New Roman"/>
            </a:endParaRPr>
          </a:p>
          <a:p>
            <a:endParaRPr lang="en-US" sz="3200" b="1" dirty="0" smtClean="0">
              <a:latin typeface="Times New Roman"/>
              <a:cs typeface="Times New Roman"/>
            </a:endParaRPr>
          </a:p>
          <a:p>
            <a:endParaRPr lang="en-US" sz="2400" b="1" dirty="0" smtClean="0">
              <a:latin typeface="Times New Roman"/>
              <a:cs typeface="Times New Roman"/>
            </a:endParaRPr>
          </a:p>
          <a:p>
            <a:endParaRPr lang="en-US" sz="2400" b="1" dirty="0" smtClean="0">
              <a:latin typeface="Times New Roman"/>
              <a:cs typeface="Times New Roman"/>
            </a:endParaRPr>
          </a:p>
          <a:p>
            <a:endParaRPr lang="en-US" dirty="0" smtClean="0"/>
          </a:p>
          <a:p>
            <a:endParaRPr lang="en-US" dirty="0" smtClean="0"/>
          </a:p>
          <a:p>
            <a:endParaRPr lang="en-US" dirty="0" smtClean="0"/>
          </a:p>
          <a:p>
            <a:endParaRPr lang="en-US" dirty="0" smtClean="0"/>
          </a:p>
          <a:p>
            <a:r>
              <a:rPr lang="en-US" sz="2400" b="1" dirty="0" smtClean="0">
                <a:latin typeface="Times New Roman"/>
                <a:cs typeface="Times New Roman"/>
              </a:rPr>
              <a:t>The first </a:t>
            </a:r>
            <a:r>
              <a:rPr lang="en-US" sz="2400" b="1" dirty="0" smtClean="0">
                <a:latin typeface="Times New Roman"/>
                <a:cs typeface="Times New Roman"/>
              </a:rPr>
              <a:t>table </a:t>
            </a:r>
            <a:r>
              <a:rPr lang="en-US" sz="2400" b="1" dirty="0" smtClean="0">
                <a:latin typeface="Times New Roman"/>
                <a:cs typeface="Times New Roman"/>
              </a:rPr>
              <a:t>to have each student in their team have a  practice </a:t>
            </a:r>
            <a:r>
              <a:rPr lang="en-US" sz="2400" b="1" dirty="0" smtClean="0">
                <a:latin typeface="Times New Roman"/>
                <a:cs typeface="Times New Roman"/>
              </a:rPr>
              <a:t>problem correct (WITH WORK SHOWN) gets a stamp for that problem. Once you have stamps on all 5, you get the rest of the time in class to start your homework!</a:t>
            </a:r>
            <a:endParaRPr lang="en-US" sz="2400" dirty="0" smtClean="0">
              <a:latin typeface="Times New Roman"/>
              <a:cs typeface="Times New Roman"/>
            </a:endParaRPr>
          </a:p>
          <a:p>
            <a:pPr marL="342900" indent="-342900">
              <a:buAutoNum type="arabicParenR"/>
            </a:pPr>
            <a:r>
              <a:rPr lang="en-US" sz="2400" dirty="0" smtClean="0">
                <a:latin typeface="Times New Roman"/>
                <a:cs typeface="Times New Roman"/>
              </a:rPr>
              <a:t>Do the practice problems and SHOW your work!!!</a:t>
            </a:r>
          </a:p>
          <a:p>
            <a:pPr marL="342900" indent="-342900">
              <a:buAutoNum type="arabicParenR"/>
            </a:pPr>
            <a:r>
              <a:rPr lang="en-US" sz="2400" dirty="0" smtClean="0">
                <a:latin typeface="Times New Roman"/>
                <a:cs typeface="Times New Roman"/>
              </a:rPr>
              <a:t>Check your answers with me as you bring your entire table team’s work with you!</a:t>
            </a:r>
            <a:endParaRPr lang="en-US" sz="2400" dirty="0">
              <a:latin typeface="Times New Roman"/>
              <a:cs typeface="Times New Roman"/>
            </a:endParaRPr>
          </a:p>
        </p:txBody>
      </p:sp>
      <p:pic>
        <p:nvPicPr>
          <p:cNvPr id="3" name="Picture 2" descr="winner-1.jpg"/>
          <p:cNvPicPr>
            <a:picLocks noChangeAspect="1"/>
          </p:cNvPicPr>
          <p:nvPr/>
        </p:nvPicPr>
        <p:blipFill>
          <a:blip r:embed="rId2"/>
          <a:stretch>
            <a:fillRect/>
          </a:stretch>
        </p:blipFill>
        <p:spPr>
          <a:xfrm>
            <a:off x="2806699" y="1084262"/>
            <a:ext cx="2578101" cy="22164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25" y="444500"/>
            <a:ext cx="8562975" cy="4739760"/>
          </a:xfrm>
          <a:prstGeom prst="rect">
            <a:avLst/>
          </a:prstGeom>
          <a:noFill/>
        </p:spPr>
        <p:txBody>
          <a:bodyPr wrap="square" rtlCol="0">
            <a:spAutoFit/>
          </a:bodyPr>
          <a:lstStyle/>
          <a:p>
            <a:r>
              <a:rPr lang="en-US" dirty="0" smtClean="0"/>
              <a:t>				      </a:t>
            </a:r>
            <a:r>
              <a:rPr lang="en-US" sz="2800" b="1" dirty="0" smtClean="0">
                <a:latin typeface="Times New Roman"/>
                <a:cs typeface="Times New Roman"/>
              </a:rPr>
              <a:t>Practice Problem #1 </a:t>
            </a:r>
            <a:r>
              <a:rPr lang="en-US" sz="2800" b="1" dirty="0" err="1" smtClean="0">
                <a:latin typeface="Times New Roman"/>
                <a:cs typeface="Times New Roman"/>
                <a:sym typeface="Wingdings"/>
              </a:rPr>
              <a:t></a:t>
            </a:r>
            <a:endParaRPr lang="en-US" sz="2800" b="1" dirty="0" smtClean="0">
              <a:latin typeface="Times New Roman"/>
              <a:cs typeface="Times New Roman"/>
            </a:endParaRPr>
          </a:p>
          <a:p>
            <a:endParaRPr lang="en-US" dirty="0" smtClean="0"/>
          </a:p>
          <a:p>
            <a:pPr marL="342900" indent="-342900">
              <a:buAutoNum type="arabicParenR"/>
            </a:pPr>
            <a:r>
              <a:rPr lang="en-US" sz="2800" dirty="0" smtClean="0">
                <a:latin typeface="Times New Roman"/>
                <a:cs typeface="Times New Roman"/>
              </a:rPr>
              <a:t>Four students want to take a road trip but they have limited funds.  Genny’s car holds 4 people and gets 35 miles per gallon (mpg).  They want to go to San Francisco for the day.  The distance for them is 180 miles one way and fuel is $4.25/gallon.  How much money would each student have to pitch in order for them to make it to San Francisco and back home again?</a:t>
            </a:r>
          </a:p>
          <a:p>
            <a:pPr marL="342900" indent="-342900">
              <a:buAutoNum type="arabicParenR"/>
            </a:pPr>
            <a:endParaRPr lang="en-US" dirty="0" smtClean="0"/>
          </a:p>
          <a:p>
            <a:pPr marL="342900" indent="-342900">
              <a:buAutoNum type="arabicParenR"/>
            </a:pPr>
            <a:endParaRPr lang="en-US" dirty="0" smtClean="0"/>
          </a:p>
          <a:p>
            <a:pPr marL="342900" indent="-342900">
              <a:buAutoNum type="arabicParenR"/>
            </a:pPr>
            <a:endParaRPr lang="en-US" baseline="30000" dirty="0" smtClean="0"/>
          </a:p>
          <a:p>
            <a:pPr marL="342900" indent="-342900"/>
            <a:endParaRPr lang="en-US" baseline="30000" dirty="0"/>
          </a:p>
        </p:txBody>
      </p:sp>
      <p:sp>
        <p:nvSpPr>
          <p:cNvPr id="4" name="TextBox 3"/>
          <p:cNvSpPr txBox="1"/>
          <p:nvPr/>
        </p:nvSpPr>
        <p:spPr>
          <a:xfrm>
            <a:off x="0" y="4830317"/>
            <a:ext cx="9143999" cy="769441"/>
          </a:xfrm>
          <a:prstGeom prst="rect">
            <a:avLst/>
          </a:prstGeom>
          <a:noFill/>
        </p:spPr>
        <p:txBody>
          <a:bodyPr wrap="square" rtlCol="0">
            <a:spAutoFit/>
          </a:bodyPr>
          <a:lstStyle/>
          <a:p>
            <a:pPr marL="342900" indent="-342900"/>
            <a:r>
              <a:rPr lang="en-US" sz="2200" dirty="0">
                <a:latin typeface="Times New Roman"/>
                <a:cs typeface="Times New Roman"/>
              </a:rPr>
              <a:t>360  </a:t>
            </a:r>
            <a:r>
              <a:rPr lang="en-US" sz="2200" dirty="0">
                <a:solidFill>
                  <a:srgbClr val="0000FF"/>
                </a:solidFill>
                <a:latin typeface="Times New Roman"/>
                <a:cs typeface="Times New Roman"/>
              </a:rPr>
              <a:t>miles </a:t>
            </a:r>
            <a:r>
              <a:rPr lang="en-US" sz="2200" dirty="0">
                <a:latin typeface="Times New Roman"/>
                <a:cs typeface="Times New Roman"/>
              </a:rPr>
              <a:t> x  </a:t>
            </a:r>
            <a:r>
              <a:rPr lang="en-US" sz="2200" u="sng" dirty="0">
                <a:latin typeface="Times New Roman"/>
                <a:cs typeface="Times New Roman"/>
              </a:rPr>
              <a:t> 1 </a:t>
            </a:r>
            <a:r>
              <a:rPr lang="en-US" sz="2200" u="sng" dirty="0">
                <a:solidFill>
                  <a:srgbClr val="008000"/>
                </a:solidFill>
                <a:latin typeface="Times New Roman"/>
                <a:cs typeface="Times New Roman"/>
              </a:rPr>
              <a:t>gallon</a:t>
            </a:r>
            <a:r>
              <a:rPr lang="en-US" sz="2200" u="sng" dirty="0">
                <a:latin typeface="Times New Roman"/>
                <a:cs typeface="Times New Roman"/>
              </a:rPr>
              <a:t> </a:t>
            </a:r>
            <a:r>
              <a:rPr lang="en-US" sz="2200" dirty="0">
                <a:latin typeface="Times New Roman"/>
                <a:cs typeface="Times New Roman"/>
              </a:rPr>
              <a:t>x 	 </a:t>
            </a:r>
            <a:r>
              <a:rPr lang="en-US" sz="2200" u="sng" dirty="0">
                <a:latin typeface="Times New Roman"/>
                <a:cs typeface="Times New Roman"/>
              </a:rPr>
              <a:t>$4.25 </a:t>
            </a:r>
            <a:r>
              <a:rPr lang="en-US" sz="2200" dirty="0">
                <a:latin typeface="Times New Roman"/>
                <a:cs typeface="Times New Roman"/>
              </a:rPr>
              <a:t>  </a:t>
            </a:r>
            <a:r>
              <a:rPr lang="en-US" sz="2200" dirty="0">
                <a:solidFill>
                  <a:srgbClr val="FF0000"/>
                </a:solidFill>
                <a:latin typeface="Times New Roman"/>
                <a:cs typeface="Times New Roman"/>
              </a:rPr>
              <a:t>= $43.71 round trip/4 students = $10.92</a:t>
            </a:r>
          </a:p>
          <a:p>
            <a:pPr marL="342900" indent="-342900"/>
            <a:r>
              <a:rPr lang="en-US" sz="2200" dirty="0">
                <a:solidFill>
                  <a:srgbClr val="FF0000"/>
                </a:solidFill>
                <a:latin typeface="Times New Roman"/>
                <a:cs typeface="Times New Roman"/>
              </a:rPr>
              <a:t>                      </a:t>
            </a:r>
            <a:r>
              <a:rPr lang="en-US" sz="2200" dirty="0" smtClean="0">
                <a:solidFill>
                  <a:srgbClr val="FF0000"/>
                </a:solidFill>
                <a:latin typeface="Times New Roman"/>
                <a:cs typeface="Times New Roman"/>
              </a:rPr>
              <a:t> </a:t>
            </a:r>
            <a:r>
              <a:rPr lang="en-US" sz="2200" dirty="0" smtClean="0">
                <a:latin typeface="Times New Roman"/>
                <a:cs typeface="Times New Roman"/>
              </a:rPr>
              <a:t>35 </a:t>
            </a:r>
            <a:r>
              <a:rPr lang="en-US" sz="2200" dirty="0">
                <a:solidFill>
                  <a:srgbClr val="0000FF"/>
                </a:solidFill>
                <a:latin typeface="Times New Roman"/>
                <a:cs typeface="Times New Roman"/>
              </a:rPr>
              <a:t>miles</a:t>
            </a:r>
            <a:r>
              <a:rPr lang="en-US" sz="2200" dirty="0">
                <a:latin typeface="Times New Roman"/>
                <a:cs typeface="Times New Roman"/>
              </a:rPr>
              <a:t>    </a:t>
            </a:r>
            <a:r>
              <a:rPr lang="en-US" sz="2200" dirty="0" smtClean="0">
                <a:latin typeface="Times New Roman"/>
                <a:cs typeface="Times New Roman"/>
              </a:rPr>
              <a:t>    </a:t>
            </a:r>
            <a:r>
              <a:rPr lang="en-US" sz="2200" dirty="0">
                <a:latin typeface="Times New Roman"/>
                <a:cs typeface="Times New Roman"/>
              </a:rPr>
              <a:t>1 </a:t>
            </a:r>
            <a:r>
              <a:rPr lang="en-US" sz="2200" dirty="0">
                <a:solidFill>
                  <a:srgbClr val="008000"/>
                </a:solidFill>
                <a:latin typeface="Times New Roman"/>
                <a:cs typeface="Times New Roman"/>
              </a:rPr>
              <a:t>gallon</a:t>
            </a:r>
          </a:p>
        </p:txBody>
      </p:sp>
      <p:cxnSp>
        <p:nvCxnSpPr>
          <p:cNvPr id="6" name="Straight Arrow Connector 5"/>
          <p:cNvCxnSpPr/>
          <p:nvPr/>
        </p:nvCxnSpPr>
        <p:spPr>
          <a:xfrm>
            <a:off x="952500" y="5003800"/>
            <a:ext cx="1968500" cy="5959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489200" y="5003800"/>
            <a:ext cx="1778000" cy="5959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Whoosh"/>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08100"/>
            <a:ext cx="7950200" cy="2677656"/>
          </a:xfrm>
          <a:prstGeom prst="rect">
            <a:avLst/>
          </a:prstGeom>
        </p:spPr>
        <p:txBody>
          <a:bodyPr wrap="square">
            <a:spAutoFit/>
          </a:bodyPr>
          <a:lstStyle/>
          <a:p>
            <a:pPr marL="342900" indent="-342900"/>
            <a:r>
              <a:rPr lang="en-US" sz="2400" dirty="0" smtClean="0"/>
              <a:t>   </a:t>
            </a:r>
            <a:r>
              <a:rPr lang="en-US" sz="2400" dirty="0" smtClean="0">
                <a:latin typeface="Times New Roman"/>
                <a:cs typeface="Times New Roman"/>
              </a:rPr>
              <a:t>2) Mrs. Dibble was just beginning to teach her student’s about moles. She explained that a mole is a counting number, like a dozen, but much bigger! The mole is 6.02 </a:t>
            </a:r>
            <a:r>
              <a:rPr lang="en-US" sz="2400" dirty="0" err="1" smtClean="0">
                <a:latin typeface="Times New Roman"/>
                <a:cs typeface="Times New Roman"/>
              </a:rPr>
              <a:t>x</a:t>
            </a:r>
            <a:r>
              <a:rPr lang="en-US" sz="2400" dirty="0" smtClean="0">
                <a:latin typeface="Times New Roman"/>
                <a:cs typeface="Times New Roman"/>
              </a:rPr>
              <a:t>  10</a:t>
            </a:r>
            <a:r>
              <a:rPr lang="en-US" sz="2400" baseline="30000" dirty="0" smtClean="0">
                <a:latin typeface="Times New Roman"/>
                <a:cs typeface="Times New Roman"/>
              </a:rPr>
              <a:t>23 </a:t>
            </a:r>
            <a:r>
              <a:rPr lang="en-US" sz="2400" dirty="0" smtClean="0">
                <a:latin typeface="Times New Roman"/>
                <a:cs typeface="Times New Roman"/>
              </a:rPr>
              <a:t>particles.  If a person masses out the correct molar mass in grams for a substance then she would have an entire mole of it.  If the molar mass for H</a:t>
            </a:r>
            <a:r>
              <a:rPr lang="en-US" sz="2400" baseline="-25000" dirty="0" smtClean="0">
                <a:latin typeface="Times New Roman"/>
                <a:cs typeface="Times New Roman"/>
              </a:rPr>
              <a:t>2</a:t>
            </a:r>
            <a:r>
              <a:rPr lang="en-US" sz="2400" dirty="0" smtClean="0">
                <a:latin typeface="Times New Roman"/>
                <a:cs typeface="Times New Roman"/>
              </a:rPr>
              <a:t>O is 18 </a:t>
            </a:r>
            <a:r>
              <a:rPr lang="en-US" sz="2400" dirty="0" err="1" smtClean="0">
                <a:latin typeface="Times New Roman"/>
                <a:cs typeface="Times New Roman"/>
              </a:rPr>
              <a:t>g</a:t>
            </a:r>
            <a:r>
              <a:rPr lang="en-US" sz="2400" dirty="0" smtClean="0">
                <a:latin typeface="Times New Roman"/>
                <a:cs typeface="Times New Roman"/>
              </a:rPr>
              <a:t> and Mrs. Dibble had 36 grams of H</a:t>
            </a:r>
            <a:r>
              <a:rPr lang="en-US" sz="2400" baseline="-25000" dirty="0" smtClean="0">
                <a:latin typeface="Times New Roman"/>
                <a:cs typeface="Times New Roman"/>
              </a:rPr>
              <a:t>2</a:t>
            </a:r>
            <a:r>
              <a:rPr lang="en-US" sz="2400" dirty="0" smtClean="0">
                <a:latin typeface="Times New Roman"/>
                <a:cs typeface="Times New Roman"/>
              </a:rPr>
              <a:t>O then how many molecules did she have?</a:t>
            </a:r>
          </a:p>
        </p:txBody>
      </p:sp>
      <p:sp>
        <p:nvSpPr>
          <p:cNvPr id="3" name="Rectangle 2"/>
          <p:cNvSpPr/>
          <p:nvPr/>
        </p:nvSpPr>
        <p:spPr>
          <a:xfrm>
            <a:off x="1257300" y="419100"/>
            <a:ext cx="6692900" cy="523220"/>
          </a:xfrm>
          <a:prstGeom prst="rect">
            <a:avLst/>
          </a:prstGeom>
        </p:spPr>
        <p:txBody>
          <a:bodyPr wrap="square">
            <a:spAutoFit/>
          </a:bodyPr>
          <a:lstStyle/>
          <a:p>
            <a:r>
              <a:rPr lang="en-US" b="1" dirty="0" smtClean="0">
                <a:latin typeface="Times New Roman"/>
                <a:cs typeface="Times New Roman"/>
              </a:rPr>
              <a:t>			</a:t>
            </a:r>
            <a:r>
              <a:rPr lang="en-US" sz="2800" b="1" dirty="0" smtClean="0">
                <a:latin typeface="Times New Roman"/>
                <a:cs typeface="Times New Roman"/>
              </a:rPr>
              <a:t>Practice Problem #2 </a:t>
            </a:r>
            <a:r>
              <a:rPr lang="en-US" sz="2800" b="1" dirty="0" err="1" smtClean="0">
                <a:latin typeface="Times New Roman"/>
                <a:cs typeface="Times New Roman"/>
                <a:sym typeface="Wingdings"/>
              </a:rPr>
              <a:t></a:t>
            </a:r>
            <a:endParaRPr lang="en-US" sz="2800" dirty="0"/>
          </a:p>
        </p:txBody>
      </p:sp>
      <p:sp>
        <p:nvSpPr>
          <p:cNvPr id="4" name="Rectangle 3"/>
          <p:cNvSpPr/>
          <p:nvPr/>
        </p:nvSpPr>
        <p:spPr>
          <a:xfrm>
            <a:off x="0" y="4826000"/>
            <a:ext cx="8953500" cy="707886"/>
          </a:xfrm>
          <a:prstGeom prst="rect">
            <a:avLst/>
          </a:prstGeom>
        </p:spPr>
        <p:txBody>
          <a:bodyPr wrap="square">
            <a:spAutoFit/>
          </a:bodyPr>
          <a:lstStyle/>
          <a:p>
            <a:pPr marL="342900" indent="-342900"/>
            <a:r>
              <a:rPr lang="en-US" sz="2000" dirty="0" smtClean="0">
                <a:latin typeface="Times New Roman"/>
                <a:cs typeface="Times New Roman"/>
              </a:rPr>
              <a:t>36 </a:t>
            </a:r>
            <a:r>
              <a:rPr lang="en-US" sz="2000" dirty="0" smtClean="0">
                <a:solidFill>
                  <a:srgbClr val="0000FF"/>
                </a:solidFill>
                <a:latin typeface="Times New Roman"/>
                <a:cs typeface="Times New Roman"/>
              </a:rPr>
              <a:t>gram</a:t>
            </a:r>
            <a:r>
              <a:rPr lang="en-US" sz="2000" dirty="0" smtClean="0">
                <a:latin typeface="Times New Roman"/>
                <a:cs typeface="Times New Roman"/>
              </a:rPr>
              <a:t> H</a:t>
            </a:r>
            <a:r>
              <a:rPr lang="en-US" sz="2000" baseline="-25000" dirty="0" smtClean="0">
                <a:latin typeface="Times New Roman"/>
                <a:cs typeface="Times New Roman"/>
              </a:rPr>
              <a:t>2</a:t>
            </a:r>
            <a:r>
              <a:rPr lang="en-US" sz="2000" dirty="0" smtClean="0">
                <a:latin typeface="Times New Roman"/>
                <a:cs typeface="Times New Roman"/>
              </a:rPr>
              <a:t>O  </a:t>
            </a:r>
            <a:r>
              <a:rPr lang="en-US" sz="2000" dirty="0" err="1" smtClean="0">
                <a:latin typeface="Times New Roman"/>
                <a:cs typeface="Times New Roman"/>
              </a:rPr>
              <a:t>x</a:t>
            </a:r>
            <a:r>
              <a:rPr lang="en-US" sz="2000" dirty="0" smtClean="0">
                <a:latin typeface="Times New Roman"/>
                <a:cs typeface="Times New Roman"/>
              </a:rPr>
              <a:t>     </a:t>
            </a:r>
            <a:r>
              <a:rPr lang="en-US" sz="2000" u="sng" dirty="0" smtClean="0">
                <a:latin typeface="Times New Roman"/>
                <a:cs typeface="Times New Roman"/>
              </a:rPr>
              <a:t>1 </a:t>
            </a:r>
            <a:r>
              <a:rPr lang="en-US" sz="2000" u="sng" dirty="0" smtClean="0">
                <a:solidFill>
                  <a:srgbClr val="008000"/>
                </a:solidFill>
                <a:latin typeface="Times New Roman"/>
                <a:cs typeface="Times New Roman"/>
              </a:rPr>
              <a:t>mole</a:t>
            </a:r>
            <a:r>
              <a:rPr lang="en-US" sz="2000" u="sng" dirty="0" smtClean="0">
                <a:latin typeface="Times New Roman"/>
                <a:cs typeface="Times New Roman"/>
              </a:rPr>
              <a:t> </a:t>
            </a:r>
            <a:r>
              <a:rPr lang="en-US" sz="2000" dirty="0" smtClean="0">
                <a:latin typeface="Times New Roman"/>
                <a:cs typeface="Times New Roman"/>
              </a:rPr>
              <a:t>H</a:t>
            </a:r>
            <a:r>
              <a:rPr lang="en-US" sz="2000" baseline="-25000" dirty="0" smtClean="0">
                <a:latin typeface="Times New Roman"/>
                <a:cs typeface="Times New Roman"/>
              </a:rPr>
              <a:t>2</a:t>
            </a:r>
            <a:r>
              <a:rPr lang="en-US" sz="2000" dirty="0" smtClean="0">
                <a:latin typeface="Times New Roman"/>
                <a:cs typeface="Times New Roman"/>
              </a:rPr>
              <a:t>O     </a:t>
            </a:r>
            <a:r>
              <a:rPr lang="en-US" sz="2000" dirty="0" err="1" smtClean="0">
                <a:latin typeface="Times New Roman"/>
                <a:cs typeface="Times New Roman"/>
              </a:rPr>
              <a:t>x</a:t>
            </a:r>
            <a:r>
              <a:rPr lang="en-US" sz="2000" dirty="0" smtClean="0">
                <a:latin typeface="Times New Roman"/>
                <a:cs typeface="Times New Roman"/>
              </a:rPr>
              <a:t>   </a:t>
            </a:r>
            <a:r>
              <a:rPr lang="en-US" sz="2000" u="sng" dirty="0" smtClean="0">
                <a:latin typeface="Times New Roman"/>
                <a:cs typeface="Times New Roman"/>
              </a:rPr>
              <a:t>6.02 </a:t>
            </a:r>
            <a:r>
              <a:rPr lang="en-US" sz="2000" u="sng" dirty="0" err="1" smtClean="0">
                <a:latin typeface="Times New Roman"/>
                <a:cs typeface="Times New Roman"/>
              </a:rPr>
              <a:t>x</a:t>
            </a:r>
            <a:r>
              <a:rPr lang="en-US" sz="2000" u="sng" dirty="0" smtClean="0">
                <a:latin typeface="Times New Roman"/>
                <a:cs typeface="Times New Roman"/>
              </a:rPr>
              <a:t>  10</a:t>
            </a:r>
            <a:r>
              <a:rPr lang="en-US" sz="2000" u="sng" baseline="30000" dirty="0" smtClean="0">
                <a:latin typeface="Times New Roman"/>
                <a:cs typeface="Times New Roman"/>
              </a:rPr>
              <a:t>23 </a:t>
            </a:r>
            <a:r>
              <a:rPr lang="en-US" sz="2000" dirty="0" smtClean="0">
                <a:latin typeface="Times New Roman"/>
                <a:cs typeface="Times New Roman"/>
              </a:rPr>
              <a:t>molecules </a:t>
            </a:r>
            <a:r>
              <a:rPr lang="en-US" sz="2000" dirty="0" smtClean="0">
                <a:solidFill>
                  <a:srgbClr val="FF0000"/>
                </a:solidFill>
                <a:latin typeface="Times New Roman"/>
                <a:cs typeface="Times New Roman"/>
              </a:rPr>
              <a:t>= 1.204 </a:t>
            </a:r>
            <a:r>
              <a:rPr lang="en-US" sz="2000" dirty="0" err="1" smtClean="0">
                <a:solidFill>
                  <a:srgbClr val="FF0000"/>
                </a:solidFill>
                <a:latin typeface="Times New Roman"/>
                <a:cs typeface="Times New Roman"/>
              </a:rPr>
              <a:t>x</a:t>
            </a:r>
            <a:r>
              <a:rPr lang="en-US" sz="2000" dirty="0" smtClean="0">
                <a:solidFill>
                  <a:srgbClr val="FF0000"/>
                </a:solidFill>
                <a:latin typeface="Times New Roman"/>
                <a:cs typeface="Times New Roman"/>
              </a:rPr>
              <a:t> 10</a:t>
            </a:r>
            <a:r>
              <a:rPr lang="en-US" sz="2000" baseline="30000" dirty="0" smtClean="0">
                <a:solidFill>
                  <a:srgbClr val="FF0000"/>
                </a:solidFill>
                <a:latin typeface="Times New Roman"/>
                <a:cs typeface="Times New Roman"/>
              </a:rPr>
              <a:t>22 </a:t>
            </a:r>
            <a:r>
              <a:rPr lang="en-US" sz="2000" dirty="0" smtClean="0">
                <a:solidFill>
                  <a:srgbClr val="FF0000"/>
                </a:solidFill>
                <a:latin typeface="Times New Roman"/>
                <a:cs typeface="Times New Roman"/>
              </a:rPr>
              <a:t> molecules</a:t>
            </a:r>
            <a:endParaRPr lang="en-US" sz="2000" baseline="30000" dirty="0" smtClean="0">
              <a:solidFill>
                <a:srgbClr val="FF0000"/>
              </a:solidFill>
              <a:latin typeface="Times New Roman"/>
              <a:cs typeface="Times New Roman"/>
            </a:endParaRPr>
          </a:p>
          <a:p>
            <a:pPr marL="342900" indent="-342900"/>
            <a:r>
              <a:rPr lang="en-US" sz="2000" dirty="0" smtClean="0">
                <a:solidFill>
                  <a:srgbClr val="FF0000"/>
                </a:solidFill>
                <a:latin typeface="Times New Roman"/>
                <a:cs typeface="Times New Roman"/>
              </a:rPr>
              <a:t>                               </a:t>
            </a:r>
            <a:r>
              <a:rPr lang="en-US" sz="2000" dirty="0" smtClean="0">
                <a:latin typeface="Times New Roman"/>
                <a:cs typeface="Times New Roman"/>
              </a:rPr>
              <a:t>18 </a:t>
            </a:r>
            <a:r>
              <a:rPr lang="en-US" sz="2000" dirty="0" smtClean="0">
                <a:solidFill>
                  <a:srgbClr val="0000FF"/>
                </a:solidFill>
                <a:latin typeface="Times New Roman"/>
                <a:cs typeface="Times New Roman"/>
              </a:rPr>
              <a:t>grams  </a:t>
            </a:r>
            <a:r>
              <a:rPr lang="en-US" sz="2000" dirty="0" smtClean="0">
                <a:latin typeface="Times New Roman"/>
                <a:cs typeface="Times New Roman"/>
              </a:rPr>
              <a:t>               1 </a:t>
            </a:r>
            <a:r>
              <a:rPr lang="en-US" sz="2000" dirty="0" smtClean="0">
                <a:solidFill>
                  <a:srgbClr val="008000"/>
                </a:solidFill>
                <a:latin typeface="Times New Roman"/>
                <a:cs typeface="Times New Roman"/>
              </a:rPr>
              <a:t>mole</a:t>
            </a:r>
          </a:p>
        </p:txBody>
      </p:sp>
      <p:cxnSp>
        <p:nvCxnSpPr>
          <p:cNvPr id="6" name="Straight Arrow Connector 5"/>
          <p:cNvCxnSpPr/>
          <p:nvPr/>
        </p:nvCxnSpPr>
        <p:spPr>
          <a:xfrm>
            <a:off x="762000" y="5041900"/>
            <a:ext cx="21971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616200" y="5041900"/>
            <a:ext cx="24638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Whoosh"/>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300" y="876300"/>
            <a:ext cx="8458200" cy="1815882"/>
          </a:xfrm>
          <a:prstGeom prst="rect">
            <a:avLst/>
          </a:prstGeom>
        </p:spPr>
        <p:txBody>
          <a:bodyPr wrap="square">
            <a:spAutoFit/>
          </a:bodyPr>
          <a:lstStyle/>
          <a:p>
            <a:pPr marL="342900" indent="-342900"/>
            <a:r>
              <a:rPr lang="en-US" sz="2400" dirty="0" smtClean="0">
                <a:latin typeface="Times New Roman"/>
                <a:cs typeface="Times New Roman"/>
              </a:rPr>
              <a:t>3)  </a:t>
            </a:r>
            <a:r>
              <a:rPr lang="en-US" sz="2800" dirty="0" smtClean="0">
                <a:latin typeface="Times New Roman"/>
                <a:cs typeface="Times New Roman"/>
              </a:rPr>
              <a:t>Dr. LaHue had a canine patient that weighed 70 kg.  The rather large dog needed some antibiotics and the dosage was 4 mg./kg.  How many milligrams (mg) should Dr. LaHue give his patient?</a:t>
            </a:r>
            <a:endParaRPr lang="en-US" sz="2800" dirty="0">
              <a:latin typeface="Times New Roman"/>
              <a:cs typeface="Times New Roman"/>
            </a:endParaRPr>
          </a:p>
        </p:txBody>
      </p:sp>
      <p:sp>
        <p:nvSpPr>
          <p:cNvPr id="3" name="TextBox 2"/>
          <p:cNvSpPr txBox="1"/>
          <p:nvPr/>
        </p:nvSpPr>
        <p:spPr>
          <a:xfrm>
            <a:off x="749300" y="3200400"/>
            <a:ext cx="7848600" cy="830997"/>
          </a:xfrm>
          <a:prstGeom prst="rect">
            <a:avLst/>
          </a:prstGeom>
          <a:noFill/>
        </p:spPr>
        <p:txBody>
          <a:bodyPr wrap="square" rtlCol="0">
            <a:spAutoFit/>
          </a:bodyPr>
          <a:lstStyle/>
          <a:p>
            <a:pPr marL="342900" indent="-342900"/>
            <a:r>
              <a:rPr lang="en-US" sz="2400" dirty="0" smtClean="0">
                <a:latin typeface="Times New Roman"/>
                <a:cs typeface="Times New Roman"/>
              </a:rPr>
              <a:t>70 </a:t>
            </a:r>
            <a:r>
              <a:rPr lang="en-US" sz="2400" dirty="0" smtClean="0">
                <a:solidFill>
                  <a:srgbClr val="0000FF"/>
                </a:solidFill>
                <a:latin typeface="Times New Roman"/>
                <a:cs typeface="Times New Roman"/>
              </a:rPr>
              <a:t>kg.    </a:t>
            </a:r>
            <a:r>
              <a:rPr lang="en-US" sz="2400" dirty="0" smtClean="0">
                <a:latin typeface="Times New Roman"/>
                <a:cs typeface="Times New Roman"/>
              </a:rPr>
              <a:t>X        </a:t>
            </a:r>
            <a:r>
              <a:rPr lang="en-US" sz="2400" u="sng" dirty="0" smtClean="0">
                <a:latin typeface="Times New Roman"/>
                <a:cs typeface="Times New Roman"/>
              </a:rPr>
              <a:t>4 mg.  </a:t>
            </a:r>
            <a:r>
              <a:rPr lang="en-US" sz="2400" dirty="0" smtClean="0">
                <a:latin typeface="Times New Roman"/>
                <a:cs typeface="Times New Roman"/>
              </a:rPr>
              <a:t>=  </a:t>
            </a:r>
            <a:r>
              <a:rPr lang="en-US" sz="2400" dirty="0" smtClean="0">
                <a:solidFill>
                  <a:srgbClr val="FF0000"/>
                </a:solidFill>
                <a:latin typeface="Times New Roman"/>
                <a:cs typeface="Times New Roman"/>
              </a:rPr>
              <a:t>280 mg antibiotics</a:t>
            </a:r>
          </a:p>
          <a:p>
            <a:pPr marL="342900" indent="-342900"/>
            <a:r>
              <a:rPr lang="en-US" sz="2400" dirty="0" smtClean="0">
                <a:solidFill>
                  <a:srgbClr val="FF0000"/>
                </a:solidFill>
                <a:latin typeface="Times New Roman"/>
                <a:cs typeface="Times New Roman"/>
              </a:rPr>
              <a:t>                         </a:t>
            </a:r>
            <a:r>
              <a:rPr lang="en-US" sz="2400" dirty="0" smtClean="0">
                <a:latin typeface="Times New Roman"/>
                <a:cs typeface="Times New Roman"/>
              </a:rPr>
              <a:t>1 </a:t>
            </a:r>
            <a:r>
              <a:rPr lang="en-US" sz="2400" dirty="0" smtClean="0">
                <a:solidFill>
                  <a:srgbClr val="0000FF"/>
                </a:solidFill>
                <a:latin typeface="Times New Roman"/>
                <a:cs typeface="Times New Roman"/>
              </a:rPr>
              <a:t>kg</a:t>
            </a:r>
            <a:endParaRPr lang="en-US" sz="2400" dirty="0">
              <a:solidFill>
                <a:srgbClr val="0000FF"/>
              </a:solidFill>
              <a:latin typeface="Times New Roman"/>
              <a:cs typeface="Times New Roman"/>
            </a:endParaRPr>
          </a:p>
        </p:txBody>
      </p:sp>
      <p:pic>
        <p:nvPicPr>
          <p:cNvPr id="5" name="Picture 4"/>
          <p:cNvPicPr>
            <a:picLocks noChangeAspect="1"/>
          </p:cNvPicPr>
          <p:nvPr/>
        </p:nvPicPr>
        <p:blipFill>
          <a:blip r:embed="rId3"/>
          <a:stretch>
            <a:fillRect/>
          </a:stretch>
        </p:blipFill>
        <p:spPr>
          <a:xfrm>
            <a:off x="6629400" y="2336800"/>
            <a:ext cx="1968500" cy="2692400"/>
          </a:xfrm>
          <a:prstGeom prst="rect">
            <a:avLst/>
          </a:prstGeom>
        </p:spPr>
      </p:pic>
      <p:sp>
        <p:nvSpPr>
          <p:cNvPr id="6" name="TextBox 5"/>
          <p:cNvSpPr txBox="1"/>
          <p:nvPr/>
        </p:nvSpPr>
        <p:spPr>
          <a:xfrm>
            <a:off x="749300" y="279400"/>
            <a:ext cx="7264400" cy="461665"/>
          </a:xfrm>
          <a:prstGeom prst="rect">
            <a:avLst/>
          </a:prstGeom>
          <a:noFill/>
        </p:spPr>
        <p:txBody>
          <a:bodyPr wrap="square" rtlCol="0">
            <a:spAutoFit/>
          </a:bodyPr>
          <a:lstStyle/>
          <a:p>
            <a:r>
              <a:rPr lang="en-US" b="1" dirty="0" smtClean="0">
                <a:latin typeface="Times New Roman"/>
                <a:cs typeface="Times New Roman"/>
              </a:rPr>
              <a:t>				</a:t>
            </a:r>
            <a:r>
              <a:rPr lang="en-US" sz="2400" b="1" dirty="0" smtClean="0">
                <a:latin typeface="Times New Roman"/>
                <a:cs typeface="Times New Roman"/>
              </a:rPr>
              <a:t>Practice Problem #3 </a:t>
            </a:r>
            <a:r>
              <a:rPr lang="en-US" sz="2400" b="1" dirty="0" err="1" smtClean="0">
                <a:latin typeface="Times New Roman"/>
                <a:cs typeface="Times New Roman"/>
                <a:sym typeface="Wingdings"/>
              </a:rPr>
              <a:t></a:t>
            </a:r>
            <a:endParaRPr lang="en-US" sz="2400" dirty="0"/>
          </a:p>
        </p:txBody>
      </p:sp>
      <p:cxnSp>
        <p:nvCxnSpPr>
          <p:cNvPr id="8" name="Straight Arrow Connector 7"/>
          <p:cNvCxnSpPr/>
          <p:nvPr/>
        </p:nvCxnSpPr>
        <p:spPr>
          <a:xfrm>
            <a:off x="1409700" y="3403600"/>
            <a:ext cx="2044700" cy="469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200" y="393700"/>
            <a:ext cx="7924800" cy="3416320"/>
          </a:xfrm>
          <a:prstGeom prst="rect">
            <a:avLst/>
          </a:prstGeom>
          <a:noFill/>
        </p:spPr>
        <p:txBody>
          <a:bodyPr wrap="square" rtlCol="0">
            <a:spAutoFit/>
          </a:bodyPr>
          <a:lstStyle/>
          <a:p>
            <a:r>
              <a:rPr lang="en-US" dirty="0" smtClean="0">
                <a:latin typeface="Times New Roman"/>
                <a:cs typeface="Times New Roman"/>
              </a:rPr>
              <a:t>					</a:t>
            </a:r>
            <a:r>
              <a:rPr lang="en-US" sz="2400" b="1" dirty="0" smtClean="0">
                <a:latin typeface="Times New Roman"/>
                <a:cs typeface="Times New Roman"/>
              </a:rPr>
              <a:t>Practice Problem #4  </a:t>
            </a:r>
            <a:r>
              <a:rPr lang="en-US" sz="2400" b="1" dirty="0" err="1" smtClean="0">
                <a:latin typeface="Times New Roman"/>
                <a:cs typeface="Times New Roman"/>
                <a:sym typeface="Wingdings"/>
              </a:rPr>
              <a:t></a:t>
            </a:r>
            <a:endParaRPr lang="en-US" sz="2400" b="1" dirty="0" smtClean="0">
              <a:latin typeface="Times New Roman"/>
              <a:cs typeface="Times New Roman"/>
            </a:endParaRPr>
          </a:p>
          <a:p>
            <a:endParaRPr lang="en-US" sz="2400" dirty="0" smtClean="0">
              <a:latin typeface="Times New Roman"/>
              <a:cs typeface="Times New Roman"/>
            </a:endParaRPr>
          </a:p>
          <a:p>
            <a:r>
              <a:rPr lang="en-US" sz="2400" dirty="0" smtClean="0">
                <a:latin typeface="Times New Roman"/>
                <a:cs typeface="Times New Roman"/>
              </a:rPr>
              <a:t>4) Martha wanted to several boxes of shirts for the men in her family. The shirts were $29./box and there were 5 shirts per box.  Each shirt sold separately for $6.25.  How much would Martha pay for each shirt if she bought them by the box?  Which is the better deal, to buy the shirts individually or to buy them by the box?</a:t>
            </a:r>
          </a:p>
          <a:p>
            <a:endParaRPr lang="en-US" sz="2400" dirty="0" smtClean="0">
              <a:latin typeface="Times New Roman"/>
              <a:cs typeface="Times New Roman"/>
            </a:endParaRPr>
          </a:p>
        </p:txBody>
      </p:sp>
      <p:sp>
        <p:nvSpPr>
          <p:cNvPr id="3" name="Rectangle 2"/>
          <p:cNvSpPr/>
          <p:nvPr/>
        </p:nvSpPr>
        <p:spPr>
          <a:xfrm>
            <a:off x="241300" y="3810020"/>
            <a:ext cx="8902700" cy="830997"/>
          </a:xfrm>
          <a:prstGeom prst="rect">
            <a:avLst/>
          </a:prstGeom>
        </p:spPr>
        <p:txBody>
          <a:bodyPr wrap="square">
            <a:spAutoFit/>
          </a:bodyPr>
          <a:lstStyle/>
          <a:p>
            <a:pPr marL="342900" indent="-342900"/>
            <a:r>
              <a:rPr lang="en-US" dirty="0" smtClean="0"/>
              <a:t>    </a:t>
            </a:r>
            <a:r>
              <a:rPr lang="en-US" sz="2400" u="sng" dirty="0" smtClean="0">
                <a:latin typeface="Times New Roman"/>
                <a:cs typeface="Times New Roman"/>
              </a:rPr>
              <a:t>1 </a:t>
            </a:r>
            <a:r>
              <a:rPr lang="en-US" sz="2400" u="sng" dirty="0" smtClean="0">
                <a:solidFill>
                  <a:srgbClr val="008000"/>
                </a:solidFill>
                <a:latin typeface="Times New Roman"/>
                <a:cs typeface="Times New Roman"/>
              </a:rPr>
              <a:t>box</a:t>
            </a:r>
            <a:r>
              <a:rPr lang="en-US" sz="2400" u="sng" dirty="0" smtClean="0">
                <a:latin typeface="Times New Roman"/>
                <a:cs typeface="Times New Roman"/>
              </a:rPr>
              <a:t>  </a:t>
            </a:r>
            <a:r>
              <a:rPr lang="en-US" sz="2400" dirty="0" smtClean="0">
                <a:latin typeface="Times New Roman"/>
                <a:cs typeface="Times New Roman"/>
              </a:rPr>
              <a:t>  </a:t>
            </a:r>
            <a:r>
              <a:rPr lang="en-US" sz="2400" dirty="0" err="1" smtClean="0">
                <a:latin typeface="Times New Roman"/>
                <a:cs typeface="Times New Roman"/>
              </a:rPr>
              <a:t>x</a:t>
            </a:r>
            <a:r>
              <a:rPr lang="en-US" sz="2400" dirty="0" smtClean="0">
                <a:latin typeface="Times New Roman"/>
                <a:cs typeface="Times New Roman"/>
              </a:rPr>
              <a:t>       </a:t>
            </a:r>
            <a:r>
              <a:rPr lang="en-US" sz="2400" u="sng" dirty="0" smtClean="0">
                <a:latin typeface="Times New Roman"/>
                <a:cs typeface="Times New Roman"/>
              </a:rPr>
              <a:t>$29.00       </a:t>
            </a:r>
            <a:r>
              <a:rPr lang="en-US" sz="2400" dirty="0" smtClean="0">
                <a:solidFill>
                  <a:srgbClr val="FF0000"/>
                </a:solidFill>
                <a:latin typeface="Times New Roman"/>
                <a:cs typeface="Times New Roman"/>
              </a:rPr>
              <a:t>= $5.80  (better deal to buy them by the box)</a:t>
            </a:r>
          </a:p>
          <a:p>
            <a:pPr marL="342900" indent="-342900"/>
            <a:r>
              <a:rPr lang="en-US" sz="2400" dirty="0" smtClean="0">
                <a:solidFill>
                  <a:srgbClr val="FF0000"/>
                </a:solidFill>
                <a:latin typeface="Times New Roman"/>
                <a:cs typeface="Times New Roman"/>
              </a:rPr>
              <a:t>    </a:t>
            </a:r>
            <a:r>
              <a:rPr lang="en-US" sz="2400" dirty="0" smtClean="0">
                <a:latin typeface="Times New Roman"/>
                <a:cs typeface="Times New Roman"/>
              </a:rPr>
              <a:t>5 shirts 	   	 1</a:t>
            </a:r>
            <a:r>
              <a:rPr lang="en-US" sz="2400" dirty="0" smtClean="0">
                <a:solidFill>
                  <a:srgbClr val="008000"/>
                </a:solidFill>
                <a:latin typeface="Times New Roman"/>
                <a:cs typeface="Times New Roman"/>
              </a:rPr>
              <a:t> box</a:t>
            </a:r>
          </a:p>
        </p:txBody>
      </p:sp>
      <p:sp>
        <p:nvSpPr>
          <p:cNvPr id="4" name="TextBox 3"/>
          <p:cNvSpPr txBox="1"/>
          <p:nvPr/>
        </p:nvSpPr>
        <p:spPr>
          <a:xfrm>
            <a:off x="584200" y="4940300"/>
            <a:ext cx="7924800" cy="1200329"/>
          </a:xfrm>
          <a:prstGeom prst="rect">
            <a:avLst/>
          </a:prstGeom>
          <a:noFill/>
        </p:spPr>
        <p:txBody>
          <a:bodyPr wrap="square" rtlCol="0">
            <a:spAutoFit/>
          </a:bodyPr>
          <a:lstStyle/>
          <a:p>
            <a:r>
              <a:rPr lang="en-US" b="1" dirty="0" smtClean="0"/>
              <a:t>Helpful Hint: </a:t>
            </a:r>
            <a:r>
              <a:rPr lang="en-US" i="1" dirty="0" smtClean="0">
                <a:solidFill>
                  <a:srgbClr val="000090"/>
                </a:solidFill>
              </a:rPr>
              <a:t>Notice that in this problem we keep both $ and “shirt” as units of measurement in the answer. Why? The question was, “How much would Martha pay for “each” shirt?”  This means that this is cost “for every” or “for each” shirt. We must then keep shirt as a unit and not cancel it out!</a:t>
            </a:r>
            <a:endParaRPr lang="en-US" i="1" dirty="0">
              <a:solidFill>
                <a:srgbClr val="000090"/>
              </a:solidFill>
            </a:endParaRPr>
          </a:p>
        </p:txBody>
      </p:sp>
      <p:cxnSp>
        <p:nvCxnSpPr>
          <p:cNvPr id="6" name="Straight Arrow Connector 5"/>
          <p:cNvCxnSpPr/>
          <p:nvPr/>
        </p:nvCxnSpPr>
        <p:spPr>
          <a:xfrm>
            <a:off x="1117600" y="4038600"/>
            <a:ext cx="1841500" cy="41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Yeeha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134101" cy="4524315"/>
          </a:xfrm>
          <a:prstGeom prst="rect">
            <a:avLst/>
          </a:prstGeom>
        </p:spPr>
        <p:txBody>
          <a:bodyPr wrap="square">
            <a:spAutoFit/>
          </a:bodyPr>
          <a:lstStyle/>
          <a:p>
            <a:r>
              <a:rPr lang="en-US" sz="2400" dirty="0" smtClean="0">
                <a:latin typeface="Times New Roman"/>
                <a:cs typeface="Times New Roman"/>
              </a:rPr>
              <a:t>					</a:t>
            </a:r>
            <a:r>
              <a:rPr lang="en-US" sz="2400" b="1" dirty="0" smtClean="0">
                <a:latin typeface="Times New Roman"/>
                <a:cs typeface="Times New Roman"/>
              </a:rPr>
              <a:t>Practice Problem #5</a:t>
            </a:r>
          </a:p>
          <a:p>
            <a:endParaRPr lang="en-US" sz="2400" dirty="0" smtClean="0">
              <a:latin typeface="Times New Roman"/>
              <a:cs typeface="Times New Roman"/>
            </a:endParaRPr>
          </a:p>
          <a:p>
            <a:r>
              <a:rPr lang="en-US" sz="2400" dirty="0" smtClean="0">
                <a:latin typeface="Times New Roman"/>
                <a:cs typeface="Times New Roman"/>
              </a:rPr>
              <a:t>Shaun wanted to borrow a cup of sugar from his neighbor.  He was studying the chemical mole in class and knew that his neighbor was a chemistry professor so thought that he’d impress him by showing him how many moles of sugar he’d be borrowing.  The molar mass for table sugar is 342 grams/mole.  There are 200 </a:t>
            </a:r>
            <a:r>
              <a:rPr lang="en-US" sz="2400" dirty="0" err="1" smtClean="0">
                <a:latin typeface="Times New Roman"/>
                <a:cs typeface="Times New Roman"/>
              </a:rPr>
              <a:t>g</a:t>
            </a:r>
            <a:r>
              <a:rPr lang="en-US" sz="2400" dirty="0" smtClean="0">
                <a:latin typeface="Times New Roman"/>
                <a:cs typeface="Times New Roman"/>
              </a:rPr>
              <a:t> of sugar in a cup.  How many mole’s of sugar would he get if he borrowed one cup? Would he get a full mole?</a:t>
            </a:r>
            <a:endParaRPr lang="en-US" sz="2400" dirty="0"/>
          </a:p>
        </p:txBody>
      </p:sp>
      <p:sp>
        <p:nvSpPr>
          <p:cNvPr id="6" name="TextBox 5"/>
          <p:cNvSpPr txBox="1"/>
          <p:nvPr/>
        </p:nvSpPr>
        <p:spPr>
          <a:xfrm>
            <a:off x="342900" y="4914900"/>
            <a:ext cx="8407400" cy="1477327"/>
          </a:xfrm>
          <a:prstGeom prst="rect">
            <a:avLst/>
          </a:prstGeom>
          <a:noFill/>
        </p:spPr>
        <p:txBody>
          <a:bodyPr wrap="square" rtlCol="0">
            <a:spAutoFit/>
          </a:bodyPr>
          <a:lstStyle/>
          <a:p>
            <a:pPr marL="342900" indent="-342900"/>
            <a:r>
              <a:rPr lang="en-US" dirty="0" smtClean="0"/>
              <a:t>	</a:t>
            </a:r>
            <a:r>
              <a:rPr lang="en-US" sz="2400" dirty="0" smtClean="0">
                <a:latin typeface="Times New Roman"/>
                <a:cs typeface="Times New Roman"/>
              </a:rPr>
              <a:t>	</a:t>
            </a:r>
            <a:r>
              <a:rPr lang="en-US" sz="2400" u="sng" dirty="0" smtClean="0">
                <a:latin typeface="Times New Roman"/>
                <a:cs typeface="Times New Roman"/>
              </a:rPr>
              <a:t>200 </a:t>
            </a:r>
            <a:r>
              <a:rPr lang="en-US" sz="2400" u="sng" dirty="0" smtClean="0">
                <a:solidFill>
                  <a:srgbClr val="008000"/>
                </a:solidFill>
                <a:latin typeface="Times New Roman"/>
                <a:cs typeface="Times New Roman"/>
              </a:rPr>
              <a:t>grams</a:t>
            </a:r>
            <a:r>
              <a:rPr lang="en-US" sz="2400" dirty="0" smtClean="0">
                <a:latin typeface="Times New Roman"/>
                <a:cs typeface="Times New Roman"/>
              </a:rPr>
              <a:t>		</a:t>
            </a:r>
            <a:r>
              <a:rPr lang="en-US" sz="2400" dirty="0" err="1" smtClean="0">
                <a:latin typeface="Times New Roman"/>
                <a:cs typeface="Times New Roman"/>
              </a:rPr>
              <a:t>x</a:t>
            </a:r>
            <a:r>
              <a:rPr lang="en-US" sz="2400" dirty="0" smtClean="0">
                <a:latin typeface="Times New Roman"/>
                <a:cs typeface="Times New Roman"/>
              </a:rPr>
              <a:t>  	 </a:t>
            </a:r>
            <a:r>
              <a:rPr lang="en-US" sz="2400" u="sng" dirty="0" smtClean="0">
                <a:latin typeface="Times New Roman"/>
                <a:cs typeface="Times New Roman"/>
              </a:rPr>
              <a:t>1 mole sugar     </a:t>
            </a:r>
            <a:r>
              <a:rPr lang="en-US" sz="2400" dirty="0" smtClean="0">
                <a:solidFill>
                  <a:srgbClr val="FF0000"/>
                </a:solidFill>
                <a:latin typeface="Times New Roman"/>
                <a:cs typeface="Times New Roman"/>
              </a:rPr>
              <a:t>=  .58 moles/1 cup sugar</a:t>
            </a:r>
          </a:p>
          <a:p>
            <a:pPr marL="342900" indent="-342900"/>
            <a:r>
              <a:rPr lang="en-US" sz="2400" dirty="0" smtClean="0">
                <a:solidFill>
                  <a:srgbClr val="FF0000"/>
                </a:solidFill>
                <a:latin typeface="Times New Roman"/>
                <a:cs typeface="Times New Roman"/>
              </a:rPr>
              <a:t>   </a:t>
            </a:r>
            <a:r>
              <a:rPr lang="en-US" sz="2400" dirty="0" smtClean="0">
                <a:latin typeface="Times New Roman"/>
                <a:cs typeface="Times New Roman"/>
              </a:rPr>
              <a:t>1 cup of sugar 	          342 </a:t>
            </a:r>
            <a:r>
              <a:rPr lang="en-US" sz="2400" dirty="0" smtClean="0">
                <a:solidFill>
                  <a:srgbClr val="008000"/>
                </a:solidFill>
                <a:latin typeface="Times New Roman"/>
                <a:cs typeface="Times New Roman"/>
              </a:rPr>
              <a:t>grams</a:t>
            </a:r>
          </a:p>
          <a:p>
            <a:pPr marL="342900" indent="-342900"/>
            <a:r>
              <a:rPr lang="en-US" sz="2400" dirty="0" smtClean="0">
                <a:solidFill>
                  <a:srgbClr val="FF0000"/>
                </a:solidFill>
                <a:latin typeface="Times New Roman"/>
                <a:cs typeface="Times New Roman"/>
              </a:rPr>
              <a:t>   </a:t>
            </a:r>
          </a:p>
          <a:p>
            <a:endParaRPr lang="en-US" dirty="0"/>
          </a:p>
        </p:txBody>
      </p:sp>
      <p:pic>
        <p:nvPicPr>
          <p:cNvPr id="8" name="Picture 7"/>
          <p:cNvPicPr>
            <a:picLocks noChangeAspect="1"/>
          </p:cNvPicPr>
          <p:nvPr/>
        </p:nvPicPr>
        <p:blipFill>
          <a:blip r:embed="rId3"/>
          <a:stretch>
            <a:fillRect/>
          </a:stretch>
        </p:blipFill>
        <p:spPr>
          <a:xfrm>
            <a:off x="6134101" y="1"/>
            <a:ext cx="3009899" cy="4292600"/>
          </a:xfrm>
          <a:prstGeom prst="rect">
            <a:avLst/>
          </a:prstGeom>
        </p:spPr>
      </p:pic>
      <p:cxnSp>
        <p:nvCxnSpPr>
          <p:cNvPr id="9" name="Straight Arrow Connector 8"/>
          <p:cNvCxnSpPr/>
          <p:nvPr/>
        </p:nvCxnSpPr>
        <p:spPr>
          <a:xfrm>
            <a:off x="2044700" y="5143500"/>
            <a:ext cx="26289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 val="348935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accel="50000" decel="5000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Shave and a Haircut"/>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51200" y="368300"/>
            <a:ext cx="2095500" cy="1511300"/>
          </a:xfrm>
          <a:prstGeom prst="rect">
            <a:avLst/>
          </a:prstGeom>
        </p:spPr>
      </p:pic>
      <p:sp>
        <p:nvSpPr>
          <p:cNvPr id="4" name="TextBox 3"/>
          <p:cNvSpPr txBox="1"/>
          <p:nvPr/>
        </p:nvSpPr>
        <p:spPr>
          <a:xfrm>
            <a:off x="561338" y="1907908"/>
            <a:ext cx="7975600" cy="1200328"/>
          </a:xfrm>
          <a:prstGeom prst="rect">
            <a:avLst/>
          </a:prstGeom>
          <a:noFill/>
        </p:spPr>
        <p:txBody>
          <a:bodyPr wrap="square" rtlCol="0">
            <a:spAutoFit/>
          </a:bodyPr>
          <a:lstStyle/>
          <a:p>
            <a:r>
              <a:rPr lang="en-US" sz="2400" dirty="0" smtClean="0">
                <a:latin typeface="Times New Roman"/>
                <a:cs typeface="Times New Roman"/>
              </a:rPr>
              <a:t>Q. </a:t>
            </a:r>
            <a:r>
              <a:rPr lang="en-US" sz="2400" dirty="0" smtClean="0">
                <a:solidFill>
                  <a:srgbClr val="0000FF"/>
                </a:solidFill>
                <a:latin typeface="Times New Roman"/>
                <a:cs typeface="Times New Roman"/>
              </a:rPr>
              <a:t>Where did the 342 grams for sucrose come from? Do you remember how to find molar mass? Try this right now in your notes, using the Periodic Table of Elements.</a:t>
            </a:r>
            <a:endParaRPr lang="en-US" sz="2400" dirty="0">
              <a:solidFill>
                <a:srgbClr val="0000FF"/>
              </a:solidFill>
              <a:latin typeface="Times New Roman"/>
              <a:cs typeface="Times New Roman"/>
            </a:endParaRPr>
          </a:p>
        </p:txBody>
      </p:sp>
      <p:sp>
        <p:nvSpPr>
          <p:cNvPr id="6" name="TextBox 5"/>
          <p:cNvSpPr txBox="1"/>
          <p:nvPr/>
        </p:nvSpPr>
        <p:spPr>
          <a:xfrm flipH="1">
            <a:off x="0" y="3108236"/>
            <a:ext cx="9144000" cy="3046988"/>
          </a:xfrm>
          <a:prstGeom prst="rect">
            <a:avLst/>
          </a:prstGeom>
          <a:noFill/>
        </p:spPr>
        <p:txBody>
          <a:bodyPr wrap="square" rtlCol="0">
            <a:spAutoFit/>
          </a:bodyPr>
          <a:lstStyle/>
          <a:p>
            <a:pPr marL="342900" indent="-342900">
              <a:buAutoNum type="alphaUcPeriod"/>
            </a:pPr>
            <a:r>
              <a:rPr lang="en-US" sz="2400" dirty="0" smtClean="0">
                <a:latin typeface="Times New Roman"/>
                <a:cs typeface="Times New Roman"/>
              </a:rPr>
              <a:t>The formula for table sugar or sucrose is </a:t>
            </a:r>
            <a:r>
              <a:rPr lang="en-US" sz="2400" dirty="0" smtClean="0">
                <a:solidFill>
                  <a:srgbClr val="FF0000"/>
                </a:solidFill>
                <a:latin typeface="Times New Roman"/>
                <a:cs typeface="Times New Roman"/>
              </a:rPr>
              <a:t>C</a:t>
            </a:r>
            <a:r>
              <a:rPr lang="en-US" sz="2400" baseline="-25000" dirty="0" smtClean="0">
                <a:solidFill>
                  <a:srgbClr val="FF0000"/>
                </a:solidFill>
                <a:latin typeface="Times New Roman"/>
                <a:cs typeface="Times New Roman"/>
              </a:rPr>
              <a:t>12</a:t>
            </a:r>
            <a:r>
              <a:rPr lang="en-US" sz="2400" dirty="0" smtClean="0">
                <a:solidFill>
                  <a:srgbClr val="FF0000"/>
                </a:solidFill>
                <a:latin typeface="Times New Roman"/>
                <a:cs typeface="Times New Roman"/>
              </a:rPr>
              <a:t>H</a:t>
            </a:r>
            <a:r>
              <a:rPr lang="en-US" sz="2400" baseline="-25000" dirty="0" smtClean="0">
                <a:solidFill>
                  <a:srgbClr val="FF0000"/>
                </a:solidFill>
                <a:latin typeface="Times New Roman"/>
                <a:cs typeface="Times New Roman"/>
              </a:rPr>
              <a:t>22</a:t>
            </a:r>
            <a:r>
              <a:rPr lang="en-US" sz="2400" dirty="0" smtClean="0">
                <a:solidFill>
                  <a:srgbClr val="FF0000"/>
                </a:solidFill>
                <a:latin typeface="Times New Roman"/>
                <a:cs typeface="Times New Roman"/>
              </a:rPr>
              <a:t>O</a:t>
            </a:r>
            <a:r>
              <a:rPr lang="en-US" sz="2400" baseline="-25000" dirty="0" smtClean="0">
                <a:solidFill>
                  <a:srgbClr val="FF0000"/>
                </a:solidFill>
                <a:latin typeface="Times New Roman"/>
                <a:cs typeface="Times New Roman"/>
              </a:rPr>
              <a:t>11</a:t>
            </a:r>
            <a:r>
              <a:rPr lang="en-US" sz="2400" dirty="0" smtClean="0">
                <a:solidFill>
                  <a:srgbClr val="FF0000"/>
                </a:solidFill>
                <a:latin typeface="Times New Roman"/>
                <a:cs typeface="Times New Roman"/>
              </a:rPr>
              <a:t>.</a:t>
            </a:r>
            <a:r>
              <a:rPr lang="en-US" sz="2400" dirty="0" smtClean="0">
                <a:latin typeface="Times New Roman"/>
                <a:cs typeface="Times New Roman"/>
              </a:rPr>
              <a:t>  Find the atomic mass (weight) for each element in the molecule and then multiply the mass times how many atoms there are of that element in the molecule.  </a:t>
            </a:r>
          </a:p>
          <a:p>
            <a:pPr marL="342900" indent="-342900">
              <a:buAutoNum type="alphaUcPeriod"/>
            </a:pPr>
            <a:r>
              <a:rPr lang="en-US" sz="2400" dirty="0" smtClean="0">
                <a:latin typeface="Times New Roman"/>
                <a:cs typeface="Times New Roman"/>
              </a:rPr>
              <a:t>C = 12  (</a:t>
            </a:r>
            <a:r>
              <a:rPr lang="en-US" sz="2400" dirty="0" err="1" smtClean="0">
                <a:latin typeface="Times New Roman"/>
                <a:cs typeface="Times New Roman"/>
              </a:rPr>
              <a:t>at.mass</a:t>
            </a:r>
            <a:r>
              <a:rPr lang="en-US" sz="2400" dirty="0" smtClean="0">
                <a:latin typeface="Times New Roman"/>
                <a:cs typeface="Times New Roman"/>
              </a:rPr>
              <a:t>) </a:t>
            </a:r>
            <a:r>
              <a:rPr lang="en-US" sz="2400" dirty="0" err="1" smtClean="0">
                <a:latin typeface="Times New Roman"/>
                <a:cs typeface="Times New Roman"/>
              </a:rPr>
              <a:t>x</a:t>
            </a:r>
            <a:r>
              <a:rPr lang="en-US" sz="2400" dirty="0" smtClean="0">
                <a:latin typeface="Times New Roman"/>
                <a:cs typeface="Times New Roman"/>
              </a:rPr>
              <a:t> 12 atoms = </a:t>
            </a:r>
            <a:r>
              <a:rPr lang="en-US" sz="2400" dirty="0" smtClean="0">
                <a:solidFill>
                  <a:srgbClr val="FF0000"/>
                </a:solidFill>
                <a:latin typeface="Times New Roman"/>
                <a:cs typeface="Times New Roman"/>
              </a:rPr>
              <a:t>144 </a:t>
            </a:r>
            <a:r>
              <a:rPr lang="en-US" sz="2400" dirty="0" err="1" smtClean="0">
                <a:solidFill>
                  <a:srgbClr val="FF0000"/>
                </a:solidFill>
                <a:latin typeface="Times New Roman"/>
                <a:cs typeface="Times New Roman"/>
              </a:rPr>
              <a:t>g</a:t>
            </a:r>
            <a:r>
              <a:rPr lang="en-US" sz="2400" dirty="0" smtClean="0">
                <a:solidFill>
                  <a:srgbClr val="FF0000"/>
                </a:solidFill>
                <a:latin typeface="Times New Roman"/>
                <a:cs typeface="Times New Roman"/>
              </a:rPr>
              <a:t> </a:t>
            </a:r>
            <a:r>
              <a:rPr lang="en-US" sz="2400" dirty="0" smtClean="0">
                <a:latin typeface="Times New Roman"/>
                <a:cs typeface="Times New Roman"/>
              </a:rPr>
              <a:t>(reported in grams for molar mass)</a:t>
            </a:r>
          </a:p>
          <a:p>
            <a:pPr marL="342900" indent="-342900">
              <a:buAutoNum type="alphaUcPeriod"/>
            </a:pPr>
            <a:r>
              <a:rPr lang="en-US" sz="2400" dirty="0" smtClean="0">
                <a:latin typeface="Times New Roman"/>
                <a:cs typeface="Times New Roman"/>
              </a:rPr>
              <a:t>H = 1  </a:t>
            </a:r>
            <a:r>
              <a:rPr lang="en-US" sz="2400" dirty="0" err="1" smtClean="0">
                <a:latin typeface="Times New Roman"/>
                <a:cs typeface="Times New Roman"/>
              </a:rPr>
              <a:t>x</a:t>
            </a:r>
            <a:r>
              <a:rPr lang="en-US" sz="2400" dirty="0" smtClean="0">
                <a:latin typeface="Times New Roman"/>
                <a:cs typeface="Times New Roman"/>
              </a:rPr>
              <a:t> 22 = </a:t>
            </a:r>
            <a:r>
              <a:rPr lang="en-US" sz="2400" dirty="0" smtClean="0">
                <a:solidFill>
                  <a:srgbClr val="FF0000"/>
                </a:solidFill>
                <a:latin typeface="Times New Roman"/>
                <a:cs typeface="Times New Roman"/>
              </a:rPr>
              <a:t>22 </a:t>
            </a:r>
            <a:r>
              <a:rPr lang="en-US" sz="2400" dirty="0" err="1" smtClean="0">
                <a:solidFill>
                  <a:srgbClr val="FF0000"/>
                </a:solidFill>
                <a:latin typeface="Times New Roman"/>
                <a:cs typeface="Times New Roman"/>
              </a:rPr>
              <a:t>g</a:t>
            </a:r>
            <a:endParaRPr lang="en-US" sz="2400" dirty="0" smtClean="0">
              <a:solidFill>
                <a:srgbClr val="FF0000"/>
              </a:solidFill>
              <a:latin typeface="Times New Roman"/>
              <a:cs typeface="Times New Roman"/>
            </a:endParaRPr>
          </a:p>
          <a:p>
            <a:pPr marL="342900" indent="-342900">
              <a:buAutoNum type="alphaUcPeriod"/>
            </a:pPr>
            <a:r>
              <a:rPr lang="en-US" sz="2400" dirty="0" smtClean="0">
                <a:latin typeface="Times New Roman"/>
                <a:cs typeface="Times New Roman"/>
              </a:rPr>
              <a:t>O = 16  </a:t>
            </a:r>
            <a:r>
              <a:rPr lang="en-US" sz="2400" dirty="0" err="1" smtClean="0">
                <a:latin typeface="Times New Roman"/>
                <a:cs typeface="Times New Roman"/>
              </a:rPr>
              <a:t>x</a:t>
            </a:r>
            <a:r>
              <a:rPr lang="en-US" sz="2400" dirty="0" smtClean="0">
                <a:latin typeface="Times New Roman"/>
                <a:cs typeface="Times New Roman"/>
              </a:rPr>
              <a:t> 11 = </a:t>
            </a:r>
            <a:r>
              <a:rPr lang="en-US" sz="2400" dirty="0" smtClean="0">
                <a:solidFill>
                  <a:srgbClr val="FF0000"/>
                </a:solidFill>
                <a:latin typeface="Times New Roman"/>
                <a:cs typeface="Times New Roman"/>
              </a:rPr>
              <a:t>176 </a:t>
            </a:r>
            <a:r>
              <a:rPr lang="en-US" sz="2400" dirty="0" err="1" smtClean="0">
                <a:solidFill>
                  <a:srgbClr val="FF0000"/>
                </a:solidFill>
                <a:latin typeface="Times New Roman"/>
                <a:cs typeface="Times New Roman"/>
              </a:rPr>
              <a:t>g</a:t>
            </a:r>
            <a:endParaRPr lang="en-US" sz="2400" dirty="0" smtClean="0">
              <a:solidFill>
                <a:srgbClr val="FF0000"/>
              </a:solidFill>
              <a:latin typeface="Times New Roman"/>
              <a:cs typeface="Times New Roman"/>
            </a:endParaRPr>
          </a:p>
          <a:p>
            <a:pPr marL="342900" indent="-342900">
              <a:buAutoNum type="alphaUcPeriod"/>
            </a:pPr>
            <a:r>
              <a:rPr lang="en-US" sz="2400" dirty="0" smtClean="0">
                <a:latin typeface="Times New Roman"/>
                <a:cs typeface="Times New Roman"/>
              </a:rPr>
              <a:t>Total Molar Mass = </a:t>
            </a:r>
            <a:r>
              <a:rPr lang="en-US" sz="2400" dirty="0" smtClean="0">
                <a:solidFill>
                  <a:srgbClr val="FF0000"/>
                </a:solidFill>
                <a:latin typeface="Times New Roman"/>
                <a:cs typeface="Times New Roman"/>
              </a:rPr>
              <a:t>342 </a:t>
            </a:r>
            <a:r>
              <a:rPr lang="en-US" sz="2400" dirty="0" err="1" smtClean="0">
                <a:solidFill>
                  <a:srgbClr val="FF0000"/>
                </a:solidFill>
                <a:latin typeface="Times New Roman"/>
                <a:cs typeface="Times New Roman"/>
              </a:rPr>
              <a:t>g</a:t>
            </a:r>
            <a:r>
              <a:rPr lang="en-US" sz="2400" dirty="0" smtClean="0">
                <a:solidFill>
                  <a:srgbClr val="FF0000"/>
                </a:solidFill>
                <a:latin typeface="Times New Roman"/>
                <a:cs typeface="Times New Roman"/>
              </a:rPr>
              <a:t>!!</a:t>
            </a:r>
            <a:r>
              <a:rPr lang="en-US" sz="2400" dirty="0" smtClean="0">
                <a:latin typeface="Times New Roman"/>
                <a:cs typeface="Times New Roman"/>
              </a:rPr>
              <a:t>  </a:t>
            </a:r>
            <a:endParaRPr lang="en-US" sz="2400" dirty="0">
              <a:latin typeface="Times New Roman"/>
              <a:cs typeface="Times New Roman"/>
            </a:endParaRPr>
          </a:p>
        </p:txBody>
      </p:sp>
      <p:sp>
        <p:nvSpPr>
          <p:cNvPr id="7" name="TextBox 6"/>
          <p:cNvSpPr txBox="1"/>
          <p:nvPr/>
        </p:nvSpPr>
        <p:spPr>
          <a:xfrm>
            <a:off x="825500" y="368300"/>
            <a:ext cx="2159000" cy="461665"/>
          </a:xfrm>
          <a:prstGeom prst="rect">
            <a:avLst/>
          </a:prstGeom>
          <a:noFill/>
        </p:spPr>
        <p:txBody>
          <a:bodyPr wrap="square" rtlCol="0">
            <a:spAutoFit/>
          </a:bodyPr>
          <a:lstStyle/>
          <a:p>
            <a:r>
              <a:rPr lang="en-US" sz="2400" dirty="0" smtClean="0">
                <a:latin typeface="Times New Roman"/>
                <a:cs typeface="Times New Roman"/>
              </a:rPr>
              <a:t>      Wait!!</a:t>
            </a:r>
            <a:endParaRPr lang="en-US" sz="2400" dirty="0">
              <a:latin typeface="Times New Roman"/>
              <a:cs typeface="Times New Roman"/>
            </a:endParaRPr>
          </a:p>
        </p:txBody>
      </p:sp>
      <p:sp>
        <p:nvSpPr>
          <p:cNvPr id="8" name="TextBox 7"/>
          <p:cNvSpPr txBox="1"/>
          <p:nvPr/>
        </p:nvSpPr>
        <p:spPr>
          <a:xfrm>
            <a:off x="5692138" y="368300"/>
            <a:ext cx="2423162" cy="461665"/>
          </a:xfrm>
          <a:prstGeom prst="rect">
            <a:avLst/>
          </a:prstGeom>
          <a:noFill/>
        </p:spPr>
        <p:txBody>
          <a:bodyPr wrap="square" rtlCol="0">
            <a:spAutoFit/>
          </a:bodyPr>
          <a:lstStyle/>
          <a:p>
            <a:r>
              <a:rPr lang="en-US" sz="2400" dirty="0" smtClean="0">
                <a:latin typeface="Times New Roman"/>
                <a:cs typeface="Times New Roman"/>
              </a:rPr>
              <a:t>      Wait!!</a:t>
            </a:r>
            <a:endParaRPr lang="en-US" sz="24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strVal val="#ppt_w*0.70"/>
                                          </p:val>
                                        </p:tav>
                                        <p:tav tm="100000">
                                          <p:val>
                                            <p:strVal val="#ppt_w"/>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4000" cy="5981483"/>
          </a:xfrm>
          <a:prstGeom prst="rect">
            <a:avLst/>
          </a:prstGeom>
        </p:spPr>
      </p:pic>
      <p:sp>
        <p:nvSpPr>
          <p:cNvPr id="4" name="TextBox 3"/>
          <p:cNvSpPr txBox="1"/>
          <p:nvPr/>
        </p:nvSpPr>
        <p:spPr>
          <a:xfrm>
            <a:off x="1" y="5981482"/>
            <a:ext cx="9144000" cy="523220"/>
          </a:xfrm>
          <a:prstGeom prst="rect">
            <a:avLst/>
          </a:prstGeom>
          <a:noFill/>
        </p:spPr>
        <p:txBody>
          <a:bodyPr wrap="square" rtlCol="0">
            <a:spAutoFit/>
          </a:bodyPr>
          <a:lstStyle/>
          <a:p>
            <a:r>
              <a:rPr lang="en-US" sz="2800" dirty="0" smtClean="0"/>
              <a:t>    </a:t>
            </a:r>
            <a:r>
              <a:rPr lang="en-US" sz="2800" dirty="0" smtClean="0">
                <a:latin typeface="Times New Roman"/>
                <a:cs typeface="Times New Roman"/>
              </a:rPr>
              <a:t>The Crew and passengers on Air Canada Flight 143 Do!</a:t>
            </a:r>
            <a:endParaRPr lang="en-US" sz="2800" dirty="0">
              <a:latin typeface="Times New Roman"/>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9400"/>
            <a:ext cx="9144000" cy="6801862"/>
          </a:xfrm>
          <a:prstGeom prst="rect">
            <a:avLst/>
          </a:prstGeom>
          <a:noFill/>
        </p:spPr>
        <p:txBody>
          <a:bodyPr wrap="square" rtlCol="0">
            <a:spAutoFit/>
          </a:bodyPr>
          <a:lstStyle/>
          <a:p>
            <a:r>
              <a:rPr lang="en-US" sz="2400" b="1" dirty="0" smtClean="0">
                <a:solidFill>
                  <a:srgbClr val="FF0000"/>
                </a:solidFill>
                <a:latin typeface="Times New Roman"/>
                <a:cs typeface="Times New Roman"/>
              </a:rPr>
              <a:t>Answers to Contest Questions</a:t>
            </a:r>
          </a:p>
          <a:p>
            <a:endParaRPr lang="en-US" sz="2000" dirty="0" smtClean="0">
              <a:solidFill>
                <a:srgbClr val="FF0000"/>
              </a:solidFill>
            </a:endParaRPr>
          </a:p>
          <a:p>
            <a:pPr marL="342900" indent="-342900">
              <a:buAutoNum type="arabicParenR"/>
            </a:pPr>
            <a:r>
              <a:rPr lang="en-US" sz="2000" dirty="0" smtClean="0"/>
              <a:t>360  </a:t>
            </a:r>
            <a:r>
              <a:rPr lang="en-US" sz="2000" dirty="0" smtClean="0">
                <a:solidFill>
                  <a:srgbClr val="008000"/>
                </a:solidFill>
              </a:rPr>
              <a:t>miles </a:t>
            </a:r>
            <a:r>
              <a:rPr lang="en-US" sz="2000" dirty="0" smtClean="0"/>
              <a:t> </a:t>
            </a:r>
            <a:r>
              <a:rPr lang="en-US" sz="2000" dirty="0" err="1" smtClean="0"/>
              <a:t>x</a:t>
            </a:r>
            <a:r>
              <a:rPr lang="en-US" sz="2000" dirty="0" smtClean="0"/>
              <a:t>  </a:t>
            </a:r>
            <a:r>
              <a:rPr lang="en-US" sz="2000" u="sng" dirty="0" smtClean="0"/>
              <a:t> 1 </a:t>
            </a:r>
            <a:r>
              <a:rPr lang="en-US" sz="2000" u="sng" dirty="0" smtClean="0">
                <a:solidFill>
                  <a:srgbClr val="0000FF"/>
                </a:solidFill>
              </a:rPr>
              <a:t>gallon</a:t>
            </a:r>
            <a:r>
              <a:rPr lang="en-US" sz="2000" u="sng" dirty="0" smtClean="0"/>
              <a:t> </a:t>
            </a:r>
            <a:r>
              <a:rPr lang="en-US" sz="2000" dirty="0" err="1" smtClean="0"/>
              <a:t>x</a:t>
            </a:r>
            <a:r>
              <a:rPr lang="en-US" sz="2000" dirty="0" smtClean="0"/>
              <a:t> 	 </a:t>
            </a:r>
            <a:r>
              <a:rPr lang="en-US" sz="2000" u="sng" dirty="0" smtClean="0"/>
              <a:t>$4.25 </a:t>
            </a:r>
            <a:r>
              <a:rPr lang="en-US" sz="2000" dirty="0" smtClean="0"/>
              <a:t>  </a:t>
            </a:r>
            <a:r>
              <a:rPr lang="en-US" sz="2000" dirty="0" smtClean="0">
                <a:solidFill>
                  <a:srgbClr val="FF0000"/>
                </a:solidFill>
              </a:rPr>
              <a:t>= $43.71 round trip/4 students = $10.92</a:t>
            </a:r>
          </a:p>
          <a:p>
            <a:pPr marL="342900" indent="-342900"/>
            <a:r>
              <a:rPr lang="en-US" sz="2000" dirty="0" smtClean="0">
                <a:solidFill>
                  <a:srgbClr val="FF0000"/>
                </a:solidFill>
              </a:rPr>
              <a:t>                               </a:t>
            </a:r>
            <a:r>
              <a:rPr lang="en-US" sz="2000" dirty="0" smtClean="0"/>
              <a:t>35 </a:t>
            </a:r>
            <a:r>
              <a:rPr lang="en-US" sz="2000" dirty="0" smtClean="0">
                <a:solidFill>
                  <a:srgbClr val="008000"/>
                </a:solidFill>
              </a:rPr>
              <a:t>miles</a:t>
            </a:r>
            <a:r>
              <a:rPr lang="en-US" sz="2000" dirty="0" smtClean="0"/>
              <a:t>         1  </a:t>
            </a:r>
            <a:r>
              <a:rPr lang="en-US" sz="2000" dirty="0" smtClean="0">
                <a:solidFill>
                  <a:srgbClr val="0000FF"/>
                </a:solidFill>
              </a:rPr>
              <a:t>gallon</a:t>
            </a:r>
          </a:p>
          <a:p>
            <a:pPr marL="342900" indent="-342900"/>
            <a:endParaRPr lang="en-US" sz="2000" dirty="0" smtClean="0">
              <a:solidFill>
                <a:srgbClr val="FF0000"/>
              </a:solidFill>
            </a:endParaRPr>
          </a:p>
          <a:p>
            <a:pPr marL="342900" indent="-342900"/>
            <a:endParaRPr lang="en-US" sz="2000" dirty="0" smtClean="0">
              <a:solidFill>
                <a:srgbClr val="FF0000"/>
              </a:solidFill>
            </a:endParaRPr>
          </a:p>
          <a:p>
            <a:pPr marL="342900" indent="-342900"/>
            <a:r>
              <a:rPr lang="en-US" sz="2000" dirty="0" smtClean="0"/>
              <a:t>2) 36 </a:t>
            </a:r>
            <a:r>
              <a:rPr lang="en-US" sz="2000" dirty="0" smtClean="0">
                <a:solidFill>
                  <a:srgbClr val="008000"/>
                </a:solidFill>
              </a:rPr>
              <a:t>gram</a:t>
            </a:r>
            <a:r>
              <a:rPr lang="en-US" sz="2000" dirty="0" smtClean="0"/>
              <a:t> H</a:t>
            </a:r>
            <a:r>
              <a:rPr lang="en-US" sz="2000" baseline="-25000" dirty="0" smtClean="0">
                <a:latin typeface="Times New Roman"/>
                <a:cs typeface="Times New Roman"/>
              </a:rPr>
              <a:t>2</a:t>
            </a:r>
            <a:r>
              <a:rPr lang="en-US" sz="2000" dirty="0" smtClean="0"/>
              <a:t>O  </a:t>
            </a:r>
            <a:r>
              <a:rPr lang="en-US" sz="2000" dirty="0" err="1" smtClean="0"/>
              <a:t>x</a:t>
            </a:r>
            <a:r>
              <a:rPr lang="en-US" sz="2000" dirty="0" smtClean="0"/>
              <a:t>     </a:t>
            </a:r>
            <a:r>
              <a:rPr lang="en-US" sz="2000" u="sng" dirty="0" smtClean="0"/>
              <a:t>1 </a:t>
            </a:r>
            <a:r>
              <a:rPr lang="en-US" sz="2000" u="sng" dirty="0" smtClean="0">
                <a:solidFill>
                  <a:srgbClr val="0000FF"/>
                </a:solidFill>
              </a:rPr>
              <a:t>mole</a:t>
            </a:r>
            <a:r>
              <a:rPr lang="en-US" sz="2000" u="sng" dirty="0" smtClean="0"/>
              <a:t> </a:t>
            </a:r>
            <a:r>
              <a:rPr lang="en-US" sz="2000" dirty="0" smtClean="0"/>
              <a:t>H</a:t>
            </a:r>
            <a:r>
              <a:rPr lang="en-US" sz="2000" baseline="-25000" dirty="0" smtClean="0">
                <a:latin typeface="Times New Roman"/>
                <a:cs typeface="Times New Roman"/>
              </a:rPr>
              <a:t>2</a:t>
            </a:r>
            <a:r>
              <a:rPr lang="en-US" sz="2000" dirty="0" smtClean="0"/>
              <a:t>O     </a:t>
            </a:r>
            <a:r>
              <a:rPr lang="en-US" sz="2000" dirty="0" err="1" smtClean="0"/>
              <a:t>x</a:t>
            </a:r>
            <a:r>
              <a:rPr lang="en-US" sz="2000" dirty="0" smtClean="0"/>
              <a:t>   </a:t>
            </a:r>
            <a:r>
              <a:rPr lang="en-US" sz="2000" u="sng" dirty="0" smtClean="0"/>
              <a:t>6.02 </a:t>
            </a:r>
            <a:r>
              <a:rPr lang="en-US" sz="2000" u="sng" dirty="0" err="1" smtClean="0"/>
              <a:t>x</a:t>
            </a:r>
            <a:r>
              <a:rPr lang="en-US" sz="2000" u="sng" dirty="0" smtClean="0"/>
              <a:t>  10</a:t>
            </a:r>
            <a:r>
              <a:rPr lang="en-US" sz="2000" u="sng" baseline="30000" dirty="0" smtClean="0"/>
              <a:t>23 </a:t>
            </a:r>
            <a:r>
              <a:rPr lang="en-US" sz="2000" dirty="0" smtClean="0"/>
              <a:t>molecules </a:t>
            </a:r>
            <a:r>
              <a:rPr lang="en-US" sz="2000" dirty="0" smtClean="0">
                <a:solidFill>
                  <a:srgbClr val="FF0000"/>
                </a:solidFill>
              </a:rPr>
              <a:t>= 1.204 </a:t>
            </a:r>
            <a:r>
              <a:rPr lang="en-US" sz="2000" dirty="0" err="1" smtClean="0">
                <a:solidFill>
                  <a:srgbClr val="FF0000"/>
                </a:solidFill>
              </a:rPr>
              <a:t>x</a:t>
            </a:r>
            <a:r>
              <a:rPr lang="en-US" sz="2000" dirty="0" smtClean="0">
                <a:solidFill>
                  <a:srgbClr val="FF0000"/>
                </a:solidFill>
              </a:rPr>
              <a:t> 10</a:t>
            </a:r>
            <a:r>
              <a:rPr lang="en-US" sz="2000" baseline="30000" dirty="0" smtClean="0">
                <a:solidFill>
                  <a:srgbClr val="FF0000"/>
                </a:solidFill>
              </a:rPr>
              <a:t>24 </a:t>
            </a:r>
            <a:r>
              <a:rPr lang="en-US" sz="2000" dirty="0" smtClean="0">
                <a:solidFill>
                  <a:srgbClr val="FF0000"/>
                </a:solidFill>
              </a:rPr>
              <a:t> molecules</a:t>
            </a:r>
            <a:endParaRPr lang="en-US" sz="2000" baseline="30000" dirty="0" smtClean="0">
              <a:solidFill>
                <a:srgbClr val="FF0000"/>
              </a:solidFill>
            </a:endParaRPr>
          </a:p>
          <a:p>
            <a:pPr marL="342900" indent="-342900"/>
            <a:r>
              <a:rPr lang="en-US" sz="2000" dirty="0" smtClean="0">
                <a:solidFill>
                  <a:srgbClr val="FF0000"/>
                </a:solidFill>
              </a:rPr>
              <a:t>                                   </a:t>
            </a:r>
            <a:r>
              <a:rPr lang="en-US" sz="2000" dirty="0" smtClean="0"/>
              <a:t>18 </a:t>
            </a:r>
            <a:r>
              <a:rPr lang="en-US" sz="2000" dirty="0" smtClean="0">
                <a:solidFill>
                  <a:srgbClr val="008000"/>
                </a:solidFill>
              </a:rPr>
              <a:t>grams  </a:t>
            </a:r>
            <a:r>
              <a:rPr lang="en-US" sz="2000" dirty="0" smtClean="0"/>
              <a:t>               1 </a:t>
            </a:r>
            <a:r>
              <a:rPr lang="en-US" sz="2000" dirty="0" smtClean="0">
                <a:solidFill>
                  <a:srgbClr val="0000FF"/>
                </a:solidFill>
              </a:rPr>
              <a:t>mole</a:t>
            </a:r>
          </a:p>
          <a:p>
            <a:pPr marL="342900" indent="-342900"/>
            <a:endParaRPr lang="en-US" sz="2000" dirty="0" smtClean="0">
              <a:solidFill>
                <a:srgbClr val="FF0000"/>
              </a:solidFill>
            </a:endParaRPr>
          </a:p>
          <a:p>
            <a:pPr marL="342900" indent="-342900"/>
            <a:r>
              <a:rPr lang="en-US" sz="2000" dirty="0" smtClean="0"/>
              <a:t>3) 70 </a:t>
            </a:r>
            <a:r>
              <a:rPr lang="en-US" sz="2000" dirty="0" smtClean="0">
                <a:solidFill>
                  <a:srgbClr val="008000"/>
                </a:solidFill>
              </a:rPr>
              <a:t>kg</a:t>
            </a:r>
            <a:r>
              <a:rPr lang="en-US" sz="2000" dirty="0" smtClean="0"/>
              <a:t>.    X    </a:t>
            </a:r>
            <a:r>
              <a:rPr lang="en-US" sz="2000" u="sng" dirty="0" smtClean="0"/>
              <a:t>4 mg.  </a:t>
            </a:r>
            <a:r>
              <a:rPr lang="en-US" sz="2000" dirty="0" smtClean="0"/>
              <a:t>=  </a:t>
            </a:r>
            <a:r>
              <a:rPr lang="en-US" sz="2000" dirty="0" smtClean="0">
                <a:solidFill>
                  <a:srgbClr val="FF0000"/>
                </a:solidFill>
              </a:rPr>
              <a:t>280 mg antibiotics</a:t>
            </a:r>
          </a:p>
          <a:p>
            <a:pPr marL="342900" indent="-342900"/>
            <a:r>
              <a:rPr lang="en-US" sz="2000" dirty="0" smtClean="0">
                <a:solidFill>
                  <a:srgbClr val="FF0000"/>
                </a:solidFill>
              </a:rPr>
              <a:t>                           </a:t>
            </a:r>
            <a:r>
              <a:rPr lang="en-US" sz="2000" dirty="0" smtClean="0"/>
              <a:t>1 </a:t>
            </a:r>
            <a:r>
              <a:rPr lang="en-US" sz="2000" dirty="0" smtClean="0">
                <a:solidFill>
                  <a:srgbClr val="008000"/>
                </a:solidFill>
              </a:rPr>
              <a:t>kg</a:t>
            </a:r>
          </a:p>
          <a:p>
            <a:pPr marL="342900" indent="-342900"/>
            <a:endParaRPr lang="en-US" sz="2000" dirty="0" smtClean="0">
              <a:solidFill>
                <a:srgbClr val="FF0000"/>
              </a:solidFill>
            </a:endParaRPr>
          </a:p>
          <a:p>
            <a:pPr marL="342900" indent="-342900"/>
            <a:endParaRPr lang="en-US" sz="2000" dirty="0" smtClean="0">
              <a:solidFill>
                <a:srgbClr val="FF0000"/>
              </a:solidFill>
            </a:endParaRPr>
          </a:p>
          <a:p>
            <a:pPr marL="342900" indent="-342900"/>
            <a:r>
              <a:rPr lang="en-US" sz="2000" dirty="0" smtClean="0"/>
              <a:t>4) </a:t>
            </a:r>
            <a:r>
              <a:rPr lang="en-US" sz="2000" u="sng" dirty="0" smtClean="0"/>
              <a:t>1 </a:t>
            </a:r>
            <a:r>
              <a:rPr lang="en-US" sz="2000" u="sng" dirty="0" smtClean="0">
                <a:solidFill>
                  <a:srgbClr val="008000"/>
                </a:solidFill>
              </a:rPr>
              <a:t>box </a:t>
            </a:r>
            <a:r>
              <a:rPr lang="en-US" sz="2000" u="sng" dirty="0" smtClean="0"/>
              <a:t> </a:t>
            </a:r>
            <a:r>
              <a:rPr lang="en-US" sz="2000" dirty="0" smtClean="0"/>
              <a:t>	 </a:t>
            </a:r>
            <a:r>
              <a:rPr lang="en-US" sz="2000" dirty="0" err="1" smtClean="0"/>
              <a:t>x</a:t>
            </a:r>
            <a:r>
              <a:rPr lang="en-US" sz="2000" dirty="0" smtClean="0"/>
              <a:t> 	  </a:t>
            </a:r>
            <a:r>
              <a:rPr lang="en-US" sz="2000" u="sng" dirty="0" smtClean="0"/>
              <a:t>$29.  </a:t>
            </a:r>
            <a:r>
              <a:rPr lang="en-US" sz="2000" dirty="0" smtClean="0">
                <a:solidFill>
                  <a:srgbClr val="FF0000"/>
                </a:solidFill>
              </a:rPr>
              <a:t>= $5.80 /shirt   (better deal to buy them by the box)</a:t>
            </a:r>
          </a:p>
          <a:p>
            <a:pPr marL="342900" indent="-342900"/>
            <a:r>
              <a:rPr lang="en-US" sz="2000" dirty="0" smtClean="0">
                <a:solidFill>
                  <a:srgbClr val="FF0000"/>
                </a:solidFill>
              </a:rPr>
              <a:t>    </a:t>
            </a:r>
            <a:r>
              <a:rPr lang="en-US" sz="2000" dirty="0" smtClean="0"/>
              <a:t>5 shirts 	   	 1 </a:t>
            </a:r>
            <a:r>
              <a:rPr lang="en-US" sz="2000" dirty="0" smtClean="0">
                <a:solidFill>
                  <a:srgbClr val="008000"/>
                </a:solidFill>
              </a:rPr>
              <a:t>box</a:t>
            </a:r>
          </a:p>
          <a:p>
            <a:pPr marL="342900" indent="-342900"/>
            <a:endParaRPr lang="en-US" sz="2000" dirty="0" smtClean="0">
              <a:solidFill>
                <a:srgbClr val="FF0000"/>
              </a:solidFill>
            </a:endParaRPr>
          </a:p>
          <a:p>
            <a:pPr marL="342900" indent="-342900"/>
            <a:endParaRPr lang="en-US" sz="2000" dirty="0" smtClean="0">
              <a:solidFill>
                <a:srgbClr val="FF0000"/>
              </a:solidFill>
            </a:endParaRPr>
          </a:p>
          <a:p>
            <a:pPr marL="342900" indent="-342900"/>
            <a:r>
              <a:rPr lang="en-US" sz="2000" dirty="0" smtClean="0"/>
              <a:t>5) 		</a:t>
            </a:r>
            <a:r>
              <a:rPr lang="en-US" sz="2000" u="sng" dirty="0" smtClean="0"/>
              <a:t>200 </a:t>
            </a:r>
            <a:r>
              <a:rPr lang="en-US" sz="2000" u="sng" dirty="0" smtClean="0">
                <a:solidFill>
                  <a:srgbClr val="008000"/>
                </a:solidFill>
              </a:rPr>
              <a:t>grams</a:t>
            </a:r>
            <a:r>
              <a:rPr lang="en-US" sz="2000" dirty="0" smtClean="0"/>
              <a:t>		</a:t>
            </a:r>
            <a:r>
              <a:rPr lang="en-US" sz="2000" dirty="0" err="1" smtClean="0"/>
              <a:t>x</a:t>
            </a:r>
            <a:r>
              <a:rPr lang="en-US" sz="2000" dirty="0" smtClean="0"/>
              <a:t>  	 </a:t>
            </a:r>
            <a:r>
              <a:rPr lang="en-US" sz="2000" u="sng" dirty="0" smtClean="0"/>
              <a:t>1 mole sugar     </a:t>
            </a:r>
            <a:r>
              <a:rPr lang="en-US" sz="2000" dirty="0" smtClean="0">
                <a:solidFill>
                  <a:srgbClr val="FF0000"/>
                </a:solidFill>
              </a:rPr>
              <a:t>=  .58 moles/1 cup</a:t>
            </a:r>
          </a:p>
          <a:p>
            <a:pPr marL="342900" indent="-342900"/>
            <a:r>
              <a:rPr lang="en-US" sz="2000" dirty="0" smtClean="0">
                <a:solidFill>
                  <a:srgbClr val="FF0000"/>
                </a:solidFill>
              </a:rPr>
              <a:t>   </a:t>
            </a:r>
            <a:r>
              <a:rPr lang="en-US" sz="2000" dirty="0" smtClean="0"/>
              <a:t>1 cup of sugar 			   342 </a:t>
            </a:r>
            <a:r>
              <a:rPr lang="en-US" sz="2000" dirty="0" smtClean="0">
                <a:solidFill>
                  <a:srgbClr val="008000"/>
                </a:solidFill>
              </a:rPr>
              <a:t>grams</a:t>
            </a:r>
          </a:p>
          <a:p>
            <a:pPr marL="342900" indent="-342900"/>
            <a:r>
              <a:rPr lang="en-US" sz="2000" dirty="0" smtClean="0">
                <a:solidFill>
                  <a:srgbClr val="FF0000"/>
                </a:solidFill>
              </a:rPr>
              <a:t>   </a:t>
            </a:r>
          </a:p>
          <a:p>
            <a:pPr marL="342900" indent="-342900"/>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268" y="736182"/>
            <a:ext cx="7749620" cy="523220"/>
          </a:xfrm>
          <a:prstGeom prst="rect">
            <a:avLst/>
          </a:prstGeom>
          <a:noFill/>
        </p:spPr>
        <p:txBody>
          <a:bodyPr wrap="square" rtlCol="0">
            <a:spAutoFit/>
          </a:bodyPr>
          <a:lstStyle/>
          <a:p>
            <a:r>
              <a:rPr lang="en-US" sz="2800" dirty="0" smtClean="0">
                <a:latin typeface="Times New Roman"/>
                <a:cs typeface="Times New Roman"/>
              </a:rPr>
              <a:t>				</a:t>
            </a:r>
            <a:r>
              <a:rPr lang="en-US" sz="2800" dirty="0" err="1" smtClean="0">
                <a:latin typeface="Times New Roman"/>
                <a:cs typeface="Times New Roman"/>
                <a:sym typeface="Wingdings"/>
              </a:rPr>
              <a:t></a:t>
            </a:r>
            <a:r>
              <a:rPr lang="en-US" sz="2800" dirty="0" smtClean="0">
                <a:latin typeface="Times New Roman"/>
                <a:cs typeface="Times New Roman"/>
                <a:sym typeface="Wingdings"/>
              </a:rPr>
              <a:t> </a:t>
            </a:r>
            <a:r>
              <a:rPr lang="en-US" sz="2800" b="1" dirty="0" smtClean="0">
                <a:latin typeface="Times New Roman"/>
                <a:cs typeface="Times New Roman"/>
              </a:rPr>
              <a:t>HOMEWORK </a:t>
            </a:r>
            <a:r>
              <a:rPr lang="en-US" sz="2800" b="1" dirty="0" err="1" smtClean="0">
                <a:latin typeface="Times New Roman"/>
                <a:cs typeface="Times New Roman"/>
                <a:sym typeface="Wingdings"/>
              </a:rPr>
              <a:t></a:t>
            </a:r>
            <a:endParaRPr lang="en-US" b="1" dirty="0"/>
          </a:p>
        </p:txBody>
      </p:sp>
      <p:sp>
        <p:nvSpPr>
          <p:cNvPr id="3" name="TextBox 2"/>
          <p:cNvSpPr txBox="1"/>
          <p:nvPr/>
        </p:nvSpPr>
        <p:spPr>
          <a:xfrm>
            <a:off x="0" y="1693220"/>
            <a:ext cx="9143999" cy="4062651"/>
          </a:xfrm>
          <a:prstGeom prst="rect">
            <a:avLst/>
          </a:prstGeom>
          <a:noFill/>
        </p:spPr>
        <p:txBody>
          <a:bodyPr wrap="square" rtlCol="0">
            <a:spAutoFit/>
          </a:bodyPr>
          <a:lstStyle/>
          <a:p>
            <a:pPr marL="342900" indent="-342900">
              <a:buAutoNum type="arabicParenR"/>
            </a:pPr>
            <a:r>
              <a:rPr lang="en-US" sz="2400" dirty="0" smtClean="0">
                <a:latin typeface="Times New Roman"/>
                <a:cs typeface="Times New Roman"/>
              </a:rPr>
              <a:t>Using the Internet as your resource, find at least 2 catastrophe’s that have occurred because of an error in Dimensional Analysis.</a:t>
            </a:r>
          </a:p>
          <a:p>
            <a:pPr marL="342900" indent="-342900">
              <a:buAutoNum type="arabicParenR"/>
            </a:pPr>
            <a:endParaRPr lang="en-US" sz="2400" dirty="0" smtClean="0">
              <a:latin typeface="Times New Roman"/>
              <a:cs typeface="Times New Roman"/>
            </a:endParaRPr>
          </a:p>
          <a:p>
            <a:pPr marL="457200" indent="-457200">
              <a:buAutoNum type="arabicParenR" startAt="2"/>
            </a:pPr>
            <a:r>
              <a:rPr lang="en-US" sz="2400" dirty="0" smtClean="0">
                <a:latin typeface="Times New Roman"/>
                <a:cs typeface="Times New Roman"/>
              </a:rPr>
              <a:t>Show your resources.</a:t>
            </a:r>
          </a:p>
          <a:p>
            <a:pPr marL="457200" indent="-457200">
              <a:buAutoNum type="arabicParenR" startAt="2"/>
            </a:pPr>
            <a:endParaRPr lang="en-US" sz="2400" dirty="0" smtClean="0">
              <a:latin typeface="Times New Roman"/>
              <a:cs typeface="Times New Roman"/>
            </a:endParaRPr>
          </a:p>
          <a:p>
            <a:pPr marL="342900" indent="-342900">
              <a:buAutoNum type="arabicParenR" startAt="3"/>
            </a:pPr>
            <a:r>
              <a:rPr lang="en-US" sz="2400" dirty="0" smtClean="0">
                <a:latin typeface="Times New Roman"/>
                <a:cs typeface="Times New Roman"/>
              </a:rPr>
              <a:t>Write a clear, brief summary explaining and/or describing the catastrophe and in what way that dimensional analysis was involved in the error.</a:t>
            </a:r>
          </a:p>
          <a:p>
            <a:pPr marL="342900" indent="-342900">
              <a:buAutoNum type="arabicParenR" startAt="3"/>
            </a:pPr>
            <a:endParaRPr lang="en-US" sz="2400" dirty="0" smtClean="0">
              <a:latin typeface="Times New Roman"/>
              <a:cs typeface="Times New Roman"/>
            </a:endParaRPr>
          </a:p>
          <a:p>
            <a:pPr marL="342900" indent="-342900">
              <a:buAutoNum type="arabicParenR" startAt="3"/>
            </a:pPr>
            <a:r>
              <a:rPr lang="en-US" sz="2400" dirty="0" smtClean="0">
                <a:latin typeface="Times New Roman"/>
                <a:cs typeface="Times New Roman"/>
              </a:rPr>
              <a:t>Be prepared to share your homework in class on ___________.</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36600"/>
            <a:ext cx="8255000" cy="3323987"/>
          </a:xfrm>
          <a:prstGeom prst="rect">
            <a:avLst/>
          </a:prstGeom>
          <a:noFill/>
        </p:spPr>
        <p:txBody>
          <a:bodyPr wrap="square" rtlCol="0">
            <a:spAutoFit/>
          </a:bodyPr>
          <a:lstStyle/>
          <a:p>
            <a:r>
              <a:rPr lang="en-US" sz="2400" dirty="0" smtClean="0">
                <a:latin typeface="Times New Roman"/>
                <a:cs typeface="Times New Roman"/>
              </a:rPr>
              <a:t>For the Teacher:</a:t>
            </a:r>
          </a:p>
          <a:p>
            <a:endParaRPr lang="en-US" sz="2400" dirty="0" smtClean="0">
              <a:latin typeface="Times New Roman"/>
              <a:cs typeface="Times New Roman"/>
            </a:endParaRPr>
          </a:p>
          <a:p>
            <a:r>
              <a:rPr lang="en-US" sz="2400" dirty="0" smtClean="0">
                <a:latin typeface="Times New Roman"/>
                <a:cs typeface="Times New Roman"/>
              </a:rPr>
              <a:t>Websites that have </a:t>
            </a:r>
            <a:r>
              <a:rPr lang="en-US" sz="2400" smtClean="0">
                <a:latin typeface="Times New Roman"/>
                <a:cs typeface="Times New Roman"/>
              </a:rPr>
              <a:t>listed catastrophes </a:t>
            </a:r>
            <a:r>
              <a:rPr lang="en-US" sz="2400" dirty="0" smtClean="0">
                <a:latin typeface="Times New Roman"/>
                <a:cs typeface="Times New Roman"/>
              </a:rPr>
              <a:t>that involved dimensional analysis errors.</a:t>
            </a:r>
          </a:p>
          <a:p>
            <a:endParaRPr lang="en-US" sz="2400" dirty="0" smtClean="0">
              <a:latin typeface="Times New Roman"/>
              <a:cs typeface="Times New Roman"/>
            </a:endParaRPr>
          </a:p>
          <a:p>
            <a:r>
              <a:rPr lang="en-US" sz="2400" dirty="0" smtClean="0">
                <a:latin typeface="Times New Roman"/>
                <a:cs typeface="Times New Roman"/>
                <a:hlinkClick r:id="rId2"/>
              </a:rPr>
              <a:t>http://zone.ni.com/devzone/cda/pub/p/id/1353</a:t>
            </a:r>
            <a:endParaRPr lang="en-US" sz="2400" dirty="0" smtClean="0">
              <a:latin typeface="Times New Roman"/>
              <a:cs typeface="Times New Roman"/>
            </a:endParaRPr>
          </a:p>
          <a:p>
            <a:endParaRPr lang="en-US" sz="2400" dirty="0" smtClean="0">
              <a:latin typeface="Times New Roman"/>
              <a:cs typeface="Times New Roman"/>
            </a:endParaRPr>
          </a:p>
          <a:p>
            <a:r>
              <a:rPr lang="en-US" sz="2400" dirty="0" smtClean="0">
                <a:latin typeface="Times New Roman"/>
                <a:cs typeface="Times New Roman"/>
                <a:hlinkClick r:id="rId3"/>
              </a:rPr>
              <a:t>http://www.mentalfloss.com/blogs/archives/68051</a:t>
            </a:r>
            <a:endParaRPr lang="en-US" sz="2400" dirty="0" smtClean="0">
              <a:latin typeface="Times New Roman"/>
              <a:cs typeface="Times New Roman"/>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2677656"/>
          </a:xfrm>
          <a:prstGeom prst="rect">
            <a:avLst/>
          </a:prstGeom>
          <a:noFill/>
        </p:spPr>
        <p:txBody>
          <a:bodyPr wrap="square" rtlCol="0">
            <a:spAutoFit/>
          </a:bodyPr>
          <a:lstStyle/>
          <a:p>
            <a:r>
              <a:rPr lang="en-US" sz="2400" dirty="0" smtClean="0"/>
              <a:t>			</a:t>
            </a:r>
          </a:p>
          <a:p>
            <a:endParaRPr lang="en-US" sz="2400" dirty="0" smtClean="0"/>
          </a:p>
          <a:p>
            <a:endParaRPr lang="en-US" sz="2400" dirty="0" smtClean="0"/>
          </a:p>
          <a:p>
            <a:endParaRPr lang="en-US" sz="2400" dirty="0" smtClean="0"/>
          </a:p>
          <a:p>
            <a:endParaRPr lang="en-US" sz="2400" dirty="0" smtClean="0"/>
          </a:p>
          <a:p>
            <a:endParaRPr lang="en-US" sz="2400" dirty="0"/>
          </a:p>
          <a:p>
            <a:endParaRPr lang="en-US" sz="2400" dirty="0"/>
          </a:p>
        </p:txBody>
      </p:sp>
      <p:pic>
        <p:nvPicPr>
          <p:cNvPr id="3" name="Picture 2"/>
          <p:cNvPicPr>
            <a:picLocks noChangeAspect="1"/>
          </p:cNvPicPr>
          <p:nvPr/>
        </p:nvPicPr>
        <p:blipFill>
          <a:blip r:embed="rId2"/>
          <a:stretch>
            <a:fillRect/>
          </a:stretch>
        </p:blipFill>
        <p:spPr>
          <a:xfrm>
            <a:off x="0" y="0"/>
            <a:ext cx="9144000" cy="4214645"/>
          </a:xfrm>
          <a:prstGeom prst="rect">
            <a:avLst/>
          </a:prstGeom>
        </p:spPr>
      </p:pic>
      <p:sp>
        <p:nvSpPr>
          <p:cNvPr id="4" name="Rectangle 3"/>
          <p:cNvSpPr/>
          <p:nvPr/>
        </p:nvSpPr>
        <p:spPr>
          <a:xfrm>
            <a:off x="0" y="4214645"/>
            <a:ext cx="9144000" cy="1600438"/>
          </a:xfrm>
          <a:prstGeom prst="rect">
            <a:avLst/>
          </a:prstGeom>
        </p:spPr>
        <p:txBody>
          <a:bodyPr wrap="square">
            <a:spAutoFit/>
          </a:bodyPr>
          <a:lstStyle/>
          <a:p>
            <a:r>
              <a:rPr lang="en-US" dirty="0" smtClean="0">
                <a:solidFill>
                  <a:srgbClr val="000090"/>
                </a:solidFill>
                <a:latin typeface="Times New Roman"/>
                <a:cs typeface="Times New Roman"/>
              </a:rPr>
              <a:t> </a:t>
            </a:r>
            <a:r>
              <a:rPr lang="en-US" sz="3200" dirty="0" smtClean="0">
                <a:solidFill>
                  <a:srgbClr val="000090"/>
                </a:solidFill>
                <a:latin typeface="Times New Roman"/>
                <a:cs typeface="Times New Roman"/>
              </a:rPr>
              <a:t>Watch what happened!</a:t>
            </a:r>
          </a:p>
          <a:p>
            <a:endParaRPr lang="en-US" dirty="0" smtClean="0"/>
          </a:p>
          <a:p>
            <a:pPr marL="457200" indent="-457200">
              <a:buAutoNum type="arabicParenR"/>
            </a:pPr>
            <a:r>
              <a:rPr lang="en-US" sz="2400" dirty="0" smtClean="0">
                <a:latin typeface="Times New Roman"/>
                <a:cs typeface="Times New Roman"/>
              </a:rPr>
              <a:t>Youtube-(46 minutes in total-1</a:t>
            </a:r>
            <a:r>
              <a:rPr lang="en-US" sz="2400" baseline="30000" dirty="0" smtClean="0">
                <a:latin typeface="Times New Roman"/>
                <a:cs typeface="Times New Roman"/>
              </a:rPr>
              <a:t>st</a:t>
            </a:r>
            <a:r>
              <a:rPr lang="en-US" sz="2400" dirty="0" smtClean="0">
                <a:latin typeface="Times New Roman"/>
                <a:cs typeface="Times New Roman"/>
              </a:rPr>
              <a:t> 20 minutes will give the idea)  </a:t>
            </a:r>
            <a:r>
              <a:rPr lang="en-US" sz="2400" dirty="0" smtClean="0">
                <a:hlinkClick r:id="rId3"/>
              </a:rPr>
              <a:t>https://www.youtube.com/watch?v=8w5LqlTwbhs&amp;feature=related</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9143999" cy="1877437"/>
          </a:xfrm>
          <a:prstGeom prst="rect">
            <a:avLst/>
          </a:prstGeom>
          <a:noFill/>
          <a:ln w="6350" cmpd="sng">
            <a:solidFill>
              <a:schemeClr val="tx1"/>
            </a:solidFill>
          </a:ln>
        </p:spPr>
        <p:txBody>
          <a:bodyPr wrap="square" rtlCol="0">
            <a:spAutoFit/>
          </a:bodyPr>
          <a:lstStyle/>
          <a:p>
            <a:r>
              <a:rPr lang="en-US" sz="2400" b="1" dirty="0" smtClean="0"/>
              <a:t>	</a:t>
            </a:r>
          </a:p>
          <a:p>
            <a:r>
              <a:rPr lang="en-US" sz="2400" b="1" dirty="0"/>
              <a:t>	</a:t>
            </a:r>
            <a:r>
              <a:rPr lang="en-US" sz="2800" b="1" dirty="0" smtClean="0">
                <a:latin typeface="Times New Roman"/>
                <a:cs typeface="Times New Roman"/>
              </a:rPr>
              <a:t>Dimensional Analysis means to</a:t>
            </a:r>
            <a:r>
              <a:rPr lang="en-US" sz="2800" dirty="0" smtClean="0">
                <a:latin typeface="Times New Roman"/>
                <a:cs typeface="Times New Roman"/>
              </a:rPr>
              <a:t>:</a:t>
            </a:r>
          </a:p>
          <a:p>
            <a:endParaRPr lang="en-US" dirty="0" smtClean="0">
              <a:latin typeface="Times New Roman"/>
              <a:cs typeface="Times New Roman"/>
            </a:endParaRPr>
          </a:p>
          <a:p>
            <a:r>
              <a:rPr lang="en-US" dirty="0" smtClean="0">
                <a:latin typeface="Times New Roman"/>
                <a:cs typeface="Times New Roman"/>
              </a:rPr>
              <a:t>	</a:t>
            </a:r>
            <a:r>
              <a:rPr lang="en-US" sz="2800" dirty="0" smtClean="0">
                <a:solidFill>
                  <a:srgbClr val="FF0000"/>
                </a:solidFill>
                <a:latin typeface="Times New Roman"/>
                <a:cs typeface="Times New Roman"/>
              </a:rPr>
              <a:t>“Examine the measurement of a  physical object”</a:t>
            </a:r>
          </a:p>
          <a:p>
            <a:endParaRPr lang="en-US" dirty="0" smtClean="0"/>
          </a:p>
        </p:txBody>
      </p:sp>
      <p:pic>
        <p:nvPicPr>
          <p:cNvPr id="18" name="Picture 17"/>
          <p:cNvPicPr>
            <a:picLocks noChangeAspect="1"/>
          </p:cNvPicPr>
          <p:nvPr/>
        </p:nvPicPr>
        <p:blipFill>
          <a:blip r:embed="rId3"/>
          <a:stretch>
            <a:fillRect/>
          </a:stretch>
        </p:blipFill>
        <p:spPr>
          <a:xfrm>
            <a:off x="4744572" y="1877437"/>
            <a:ext cx="4399428" cy="4965698"/>
          </a:xfrm>
          <a:prstGeom prst="rect">
            <a:avLst/>
          </a:prstGeom>
          <a:ln>
            <a:solidFill>
              <a:schemeClr val="tx1">
                <a:alpha val="95000"/>
              </a:schemeClr>
            </a:solidFill>
          </a:ln>
        </p:spPr>
      </p:pic>
      <p:sp>
        <p:nvSpPr>
          <p:cNvPr id="21" name="TextBox 20"/>
          <p:cNvSpPr txBox="1"/>
          <p:nvPr/>
        </p:nvSpPr>
        <p:spPr>
          <a:xfrm>
            <a:off x="2" y="1877437"/>
            <a:ext cx="4454650" cy="2677656"/>
          </a:xfrm>
          <a:prstGeom prst="rect">
            <a:avLst/>
          </a:prstGeom>
          <a:noFill/>
        </p:spPr>
        <p:txBody>
          <a:bodyPr wrap="square" rtlCol="0">
            <a:spAutoFit/>
          </a:bodyPr>
          <a:lstStyle/>
          <a:p>
            <a:pPr marL="342900" indent="-342900">
              <a:buAutoNum type="arabicParenR"/>
            </a:pPr>
            <a:r>
              <a:rPr lang="en-US" sz="2400" b="1" dirty="0" smtClean="0">
                <a:latin typeface="Times New Roman"/>
                <a:cs typeface="Times New Roman"/>
              </a:rPr>
              <a:t>Analysis: </a:t>
            </a:r>
            <a:r>
              <a:rPr lang="en-US" sz="2400" dirty="0" smtClean="0">
                <a:latin typeface="Times New Roman"/>
                <a:cs typeface="Times New Roman"/>
              </a:rPr>
              <a:t>Detailed examination of the elements or structure of something, typically as a basis for discussion or interpretation.</a:t>
            </a:r>
          </a:p>
          <a:p>
            <a:pPr marL="342900" indent="-342900">
              <a:buAutoNum type="arabicParenR"/>
            </a:pPr>
            <a:endParaRPr lang="en-US" sz="2400" dirty="0" smtClean="0">
              <a:latin typeface="Times New Roman"/>
              <a:cs typeface="Times New Roman"/>
            </a:endParaRPr>
          </a:p>
          <a:p>
            <a:pPr marL="342900" indent="-342900">
              <a:buAutoNum type="arabicParenR"/>
            </a:pPr>
            <a:r>
              <a:rPr lang="en-US" sz="2400" b="1" dirty="0" smtClean="0">
                <a:latin typeface="Times New Roman"/>
                <a:cs typeface="Times New Roman"/>
              </a:rPr>
              <a:t>Dimension</a:t>
            </a:r>
            <a:r>
              <a:rPr lang="en-US" sz="2400" dirty="0" smtClean="0">
                <a:latin typeface="Times New Roman"/>
                <a:cs typeface="Times New Roman"/>
              </a:rPr>
              <a:t>: The measurement of a length, width, or thickness.</a:t>
            </a:r>
          </a:p>
        </p:txBody>
      </p:sp>
      <p:sp>
        <p:nvSpPr>
          <p:cNvPr id="22" name="TextBox 21"/>
          <p:cNvSpPr txBox="1"/>
          <p:nvPr/>
        </p:nvSpPr>
        <p:spPr>
          <a:xfrm>
            <a:off x="312930" y="4893647"/>
            <a:ext cx="4141722" cy="830997"/>
          </a:xfrm>
          <a:prstGeom prst="rect">
            <a:avLst/>
          </a:prstGeom>
          <a:noFill/>
        </p:spPr>
        <p:txBody>
          <a:bodyPr wrap="square" rtlCol="0">
            <a:spAutoFit/>
          </a:bodyPr>
          <a:lstStyle/>
          <a:p>
            <a:r>
              <a:rPr lang="en-US" sz="2400" dirty="0" smtClean="0">
                <a:solidFill>
                  <a:srgbClr val="0000FF"/>
                </a:solidFill>
              </a:rPr>
              <a:t>Q</a:t>
            </a:r>
            <a:r>
              <a:rPr lang="en-US" sz="2400" dirty="0" smtClean="0">
                <a:solidFill>
                  <a:srgbClr val="0000FF"/>
                </a:solidFill>
                <a:latin typeface="Times New Roman"/>
                <a:cs typeface="Times New Roman"/>
              </a:rPr>
              <a:t>. In this case, what was the physical object to be analyzed?</a:t>
            </a:r>
            <a:endParaRPr lang="en-US" sz="2400" dirty="0">
              <a:solidFill>
                <a:srgbClr val="0000FF"/>
              </a:solidFill>
              <a:latin typeface="Times New Roman"/>
              <a:cs typeface="Times New Roman"/>
            </a:endParaRPr>
          </a:p>
        </p:txBody>
      </p:sp>
      <p:sp>
        <p:nvSpPr>
          <p:cNvPr id="23" name="TextBox 22"/>
          <p:cNvSpPr txBox="1"/>
          <p:nvPr/>
        </p:nvSpPr>
        <p:spPr>
          <a:xfrm>
            <a:off x="312930" y="5973055"/>
            <a:ext cx="3644715" cy="461665"/>
          </a:xfrm>
          <a:prstGeom prst="rect">
            <a:avLst/>
          </a:prstGeom>
          <a:noFill/>
        </p:spPr>
        <p:txBody>
          <a:bodyPr wrap="square" rtlCol="0">
            <a:spAutoFit/>
          </a:bodyPr>
          <a:lstStyle/>
          <a:p>
            <a:r>
              <a:rPr lang="en-US" sz="2400" dirty="0" smtClean="0">
                <a:solidFill>
                  <a:srgbClr val="FF0000"/>
                </a:solidFill>
                <a:latin typeface="Times New Roman"/>
                <a:cs typeface="Times New Roman"/>
              </a:rPr>
              <a:t>                     Fuel!</a:t>
            </a:r>
            <a:endParaRPr lang="en-US" sz="2400" dirty="0">
              <a:solidFill>
                <a:srgbClr val="FF000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Pla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chemeClr val="bg2"/>
            </a:gs>
            <a:gs pos="100000">
              <a:srgbClr val="000000"/>
            </a:gs>
          </a:gsLst>
          <a:lin ang="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0" y="3"/>
            <a:ext cx="9143999" cy="1846659"/>
          </a:xfrm>
          <a:prstGeom prst="rect">
            <a:avLst/>
          </a:prstGeom>
          <a:noFill/>
        </p:spPr>
        <p:txBody>
          <a:bodyPr wrap="square" rtlCol="0">
            <a:spAutoFit/>
          </a:bodyPr>
          <a:lstStyle/>
          <a:p>
            <a:r>
              <a:rPr lang="en-US" sz="2400" dirty="0" smtClean="0"/>
              <a:t> </a:t>
            </a:r>
            <a:r>
              <a:rPr lang="en-US" sz="2400" b="1" dirty="0" smtClean="0">
                <a:latin typeface="Times New Roman"/>
                <a:cs typeface="Times New Roman"/>
              </a:rPr>
              <a:t>The Problem: </a:t>
            </a:r>
            <a:r>
              <a:rPr lang="en-US" sz="2400" dirty="0" smtClean="0">
                <a:latin typeface="Times New Roman"/>
                <a:cs typeface="Times New Roman"/>
              </a:rPr>
              <a:t>The fuel measurement for Flight 143 should have been from a </a:t>
            </a:r>
            <a:r>
              <a:rPr lang="en-US" sz="2400" dirty="0" smtClean="0">
                <a:solidFill>
                  <a:srgbClr val="FF0000"/>
                </a:solidFill>
                <a:latin typeface="Times New Roman"/>
                <a:cs typeface="Times New Roman"/>
              </a:rPr>
              <a:t>volume</a:t>
            </a:r>
            <a:r>
              <a:rPr lang="en-US" sz="2400" dirty="0" smtClean="0">
                <a:latin typeface="Times New Roman"/>
                <a:cs typeface="Times New Roman"/>
              </a:rPr>
              <a:t> measurement of Liters to a </a:t>
            </a:r>
            <a:r>
              <a:rPr lang="en-US" sz="2400" dirty="0" smtClean="0">
                <a:solidFill>
                  <a:srgbClr val="0000FF"/>
                </a:solidFill>
                <a:latin typeface="Times New Roman"/>
                <a:cs typeface="Times New Roman"/>
              </a:rPr>
              <a:t>mass</a:t>
            </a:r>
            <a:r>
              <a:rPr lang="en-US" sz="2400" dirty="0" smtClean="0">
                <a:latin typeface="Times New Roman"/>
                <a:cs typeface="Times New Roman"/>
              </a:rPr>
              <a:t> measurement of Kilograms (kg). This would have been a metric conversion of </a:t>
            </a:r>
            <a:r>
              <a:rPr lang="en-US" sz="2400" dirty="0" smtClean="0">
                <a:solidFill>
                  <a:srgbClr val="FF0000"/>
                </a:solidFill>
                <a:latin typeface="Times New Roman"/>
                <a:cs typeface="Times New Roman"/>
              </a:rPr>
              <a:t>volume </a:t>
            </a:r>
            <a:r>
              <a:rPr lang="en-US" sz="2400" dirty="0" smtClean="0">
                <a:latin typeface="Times New Roman"/>
                <a:cs typeface="Times New Roman"/>
              </a:rPr>
              <a:t>to </a:t>
            </a:r>
            <a:r>
              <a:rPr lang="en-US" sz="2400" dirty="0" smtClean="0">
                <a:solidFill>
                  <a:srgbClr val="0000FF"/>
                </a:solidFill>
                <a:latin typeface="Times New Roman"/>
                <a:cs typeface="Times New Roman"/>
              </a:rPr>
              <a:t>mass </a:t>
            </a:r>
            <a:r>
              <a:rPr lang="en-US" sz="2400" dirty="0" smtClean="0">
                <a:latin typeface="Times New Roman"/>
                <a:cs typeface="Times New Roman"/>
              </a:rPr>
              <a:t>within the same system of measurement.</a:t>
            </a:r>
          </a:p>
          <a:p>
            <a:endParaRPr lang="en-US" dirty="0" smtClean="0">
              <a:latin typeface="Times New Roman"/>
              <a:cs typeface="Times New Roman"/>
            </a:endParaRPr>
          </a:p>
        </p:txBody>
      </p:sp>
      <p:pic>
        <p:nvPicPr>
          <p:cNvPr id="5" name="Picture 4"/>
          <p:cNvPicPr>
            <a:picLocks noChangeAspect="1"/>
          </p:cNvPicPr>
          <p:nvPr/>
        </p:nvPicPr>
        <p:blipFill>
          <a:blip r:embed="rId2"/>
          <a:stretch>
            <a:fillRect/>
          </a:stretch>
        </p:blipFill>
        <p:spPr>
          <a:xfrm>
            <a:off x="0" y="3276600"/>
            <a:ext cx="8762040" cy="3581400"/>
          </a:xfrm>
          <a:prstGeom prst="rect">
            <a:avLst/>
          </a:prstGeom>
          <a:ln>
            <a:solidFill>
              <a:schemeClr val="tx1">
                <a:alpha val="98000"/>
              </a:schemeClr>
            </a:solidFill>
          </a:ln>
        </p:spPr>
      </p:pic>
      <p:sp>
        <p:nvSpPr>
          <p:cNvPr id="6" name="TextBox 5"/>
          <p:cNvSpPr txBox="1"/>
          <p:nvPr/>
        </p:nvSpPr>
        <p:spPr>
          <a:xfrm>
            <a:off x="1" y="1706940"/>
            <a:ext cx="9143999" cy="1569660"/>
          </a:xfrm>
          <a:prstGeom prst="rect">
            <a:avLst/>
          </a:prstGeom>
          <a:noFill/>
        </p:spPr>
        <p:txBody>
          <a:bodyPr wrap="square" rtlCol="0">
            <a:spAutoFit/>
          </a:bodyPr>
          <a:lstStyle/>
          <a:p>
            <a:r>
              <a:rPr lang="en-US" sz="2400" b="1" dirty="0" smtClean="0">
                <a:latin typeface="Times New Roman"/>
                <a:cs typeface="Times New Roman"/>
              </a:rPr>
              <a:t>What happened? </a:t>
            </a:r>
            <a:r>
              <a:rPr lang="en-US" sz="2400" dirty="0" smtClean="0">
                <a:latin typeface="Times New Roman"/>
                <a:cs typeface="Times New Roman"/>
              </a:rPr>
              <a:t>The fuel attendant converted volume of fuel in Liters to an English (Imperial) system of pounds.</a:t>
            </a:r>
            <a:r>
              <a:rPr lang="en-US" sz="2400" dirty="0" smtClean="0">
                <a:solidFill>
                  <a:srgbClr val="FF0000"/>
                </a:solidFill>
                <a:latin typeface="Times New Roman"/>
                <a:cs typeface="Times New Roman"/>
              </a:rPr>
              <a:t> </a:t>
            </a:r>
          </a:p>
          <a:p>
            <a:r>
              <a:rPr lang="en-US" sz="2400" b="1" dirty="0" smtClean="0">
                <a:solidFill>
                  <a:srgbClr val="FF0000"/>
                </a:solidFill>
                <a:latin typeface="Times New Roman"/>
                <a:cs typeface="Times New Roman"/>
              </a:rPr>
              <a:t>Your Job</a:t>
            </a:r>
            <a:r>
              <a:rPr lang="en-US" sz="2400" dirty="0" smtClean="0">
                <a:solidFill>
                  <a:srgbClr val="FF0000"/>
                </a:solidFill>
                <a:latin typeface="Times New Roman"/>
                <a:cs typeface="Times New Roman"/>
              </a:rPr>
              <a:t>: Determine</a:t>
            </a:r>
            <a:r>
              <a:rPr lang="en-US" sz="2400" dirty="0" smtClean="0">
                <a:latin typeface="Times New Roman"/>
                <a:cs typeface="Times New Roman"/>
              </a:rPr>
              <a:t> </a:t>
            </a:r>
            <a:r>
              <a:rPr lang="en-US" sz="2400" dirty="0" smtClean="0">
                <a:solidFill>
                  <a:srgbClr val="FF0000"/>
                </a:solidFill>
                <a:latin typeface="Times New Roman"/>
                <a:cs typeface="Times New Roman"/>
              </a:rPr>
              <a:t>how much fuel was actually put into the plane using Dimensional Analysis. </a:t>
            </a:r>
            <a:endParaRPr lang="en-US" sz="2400" dirty="0">
              <a:solidFill>
                <a:srgbClr val="FF000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599" y="460114"/>
            <a:ext cx="8228219" cy="2677656"/>
          </a:xfrm>
          <a:prstGeom prst="rect">
            <a:avLst/>
          </a:prstGeom>
        </p:spPr>
        <p:txBody>
          <a:bodyPr wrap="square">
            <a:spAutoFit/>
          </a:bodyPr>
          <a:lstStyle/>
          <a:p>
            <a:r>
              <a:rPr lang="en-US" sz="2400" b="1" dirty="0" smtClean="0">
                <a:latin typeface="Times New Roman"/>
                <a:cs typeface="Times New Roman"/>
              </a:rPr>
              <a:t>Dimensional Analysis Problem</a:t>
            </a:r>
            <a:r>
              <a:rPr lang="en-US" sz="2400" dirty="0" smtClean="0">
                <a:latin typeface="Times New Roman"/>
                <a:cs typeface="Times New Roman"/>
              </a:rPr>
              <a:t>: </a:t>
            </a:r>
          </a:p>
          <a:p>
            <a:endParaRPr lang="en-US" sz="2400" dirty="0" smtClean="0">
              <a:latin typeface="Times New Roman"/>
              <a:cs typeface="Times New Roman"/>
            </a:endParaRPr>
          </a:p>
          <a:p>
            <a:pPr>
              <a:buFont typeface="Arial"/>
              <a:buChar char="•"/>
            </a:pPr>
            <a:r>
              <a:rPr lang="en-US" sz="2400" dirty="0" smtClean="0">
                <a:solidFill>
                  <a:srgbClr val="0000FF"/>
                </a:solidFill>
                <a:latin typeface="Times New Roman"/>
                <a:cs typeface="Times New Roman"/>
              </a:rPr>
              <a:t> The Boeing 767 aircraft needed 22,300 </a:t>
            </a:r>
            <a:r>
              <a:rPr lang="en-US" sz="2400" dirty="0" smtClean="0">
                <a:solidFill>
                  <a:srgbClr val="FF0000"/>
                </a:solidFill>
                <a:latin typeface="Times New Roman"/>
                <a:cs typeface="Times New Roman"/>
              </a:rPr>
              <a:t>kilograms (kg)  </a:t>
            </a:r>
            <a:r>
              <a:rPr lang="en-US" sz="2400" dirty="0" smtClean="0">
                <a:solidFill>
                  <a:srgbClr val="0000FF"/>
                </a:solidFill>
                <a:latin typeface="Times New Roman"/>
                <a:cs typeface="Times New Roman"/>
              </a:rPr>
              <a:t>of fuel but the plane left the airport with 22,300 </a:t>
            </a:r>
            <a:r>
              <a:rPr lang="en-US" sz="2400" dirty="0" smtClean="0">
                <a:solidFill>
                  <a:srgbClr val="FF0000"/>
                </a:solidFill>
                <a:latin typeface="Times New Roman"/>
                <a:cs typeface="Times New Roman"/>
              </a:rPr>
              <a:t>pounds (lbs.</a:t>
            </a:r>
            <a:r>
              <a:rPr lang="en-US" sz="2400" dirty="0" smtClean="0">
                <a:solidFill>
                  <a:srgbClr val="0000FF"/>
                </a:solidFill>
                <a:latin typeface="Times New Roman"/>
                <a:cs typeface="Times New Roman"/>
              </a:rPr>
              <a:t>) of fuel.</a:t>
            </a:r>
          </a:p>
          <a:p>
            <a:pPr>
              <a:buFont typeface="Arial"/>
              <a:buChar char="•"/>
            </a:pPr>
            <a:endParaRPr lang="en-US" sz="2400" dirty="0">
              <a:solidFill>
                <a:srgbClr val="0000FF"/>
              </a:solidFill>
              <a:latin typeface="Times New Roman"/>
              <a:cs typeface="Times New Roman"/>
            </a:endParaRPr>
          </a:p>
          <a:p>
            <a:pPr>
              <a:buFont typeface="Arial"/>
              <a:buChar char="•"/>
            </a:pPr>
            <a:r>
              <a:rPr lang="en-US" sz="2400" dirty="0" smtClean="0">
                <a:solidFill>
                  <a:srgbClr val="0000FF"/>
                </a:solidFill>
                <a:latin typeface="Times New Roman"/>
                <a:cs typeface="Times New Roman"/>
              </a:rPr>
              <a:t>  Use dimensional analysis to find the amount of fuel that was put into the jet from the fuel truck.</a:t>
            </a:r>
          </a:p>
        </p:txBody>
      </p:sp>
      <p:sp>
        <p:nvSpPr>
          <p:cNvPr id="3" name="TextBox 2"/>
          <p:cNvSpPr txBox="1"/>
          <p:nvPr/>
        </p:nvSpPr>
        <p:spPr>
          <a:xfrm>
            <a:off x="478599" y="3137770"/>
            <a:ext cx="7565544" cy="1569660"/>
          </a:xfrm>
          <a:prstGeom prst="rect">
            <a:avLst/>
          </a:prstGeom>
          <a:noFill/>
        </p:spPr>
        <p:txBody>
          <a:bodyPr wrap="square" rtlCol="0">
            <a:spAutoFit/>
          </a:bodyPr>
          <a:lstStyle/>
          <a:p>
            <a:r>
              <a:rPr lang="en-US" sz="2400" b="1" u="sng" dirty="0" smtClean="0">
                <a:latin typeface="Times New Roman"/>
                <a:cs typeface="Times New Roman"/>
              </a:rPr>
              <a:t>5 Steps to Solve:  </a:t>
            </a:r>
          </a:p>
          <a:p>
            <a:endParaRPr lang="en-US" sz="2400" u="sng" dirty="0" smtClean="0">
              <a:latin typeface="Times New Roman"/>
              <a:cs typeface="Times New Roman"/>
            </a:endParaRPr>
          </a:p>
          <a:p>
            <a:r>
              <a:rPr lang="en-US" sz="2400" dirty="0" smtClean="0">
                <a:latin typeface="Times New Roman"/>
                <a:cs typeface="Times New Roman"/>
              </a:rPr>
              <a:t>#1) Determine your target! (What unit of measurement is asked in the problem?)</a:t>
            </a:r>
            <a:endParaRPr lang="en-US" sz="2400" dirty="0">
              <a:latin typeface="Times New Roman"/>
              <a:cs typeface="Times New Roman"/>
            </a:endParaRPr>
          </a:p>
        </p:txBody>
      </p:sp>
      <p:sp>
        <p:nvSpPr>
          <p:cNvPr id="4" name="TextBox 3"/>
          <p:cNvSpPr txBox="1"/>
          <p:nvPr/>
        </p:nvSpPr>
        <p:spPr>
          <a:xfrm>
            <a:off x="478599" y="4679548"/>
            <a:ext cx="8228219" cy="400110"/>
          </a:xfrm>
          <a:prstGeom prst="rect">
            <a:avLst/>
          </a:prstGeom>
          <a:noFill/>
        </p:spPr>
        <p:txBody>
          <a:bodyPr wrap="square" rtlCol="0">
            <a:spAutoFit/>
          </a:bodyPr>
          <a:lstStyle/>
          <a:p>
            <a:r>
              <a:rPr lang="en-US" dirty="0" smtClean="0"/>
              <a:t>A</a:t>
            </a:r>
            <a:r>
              <a:rPr lang="en-US" sz="2000" dirty="0" smtClean="0">
                <a:latin typeface="Times New Roman"/>
                <a:cs typeface="Times New Roman"/>
              </a:rPr>
              <a:t>. </a:t>
            </a:r>
            <a:r>
              <a:rPr lang="en-US" sz="2000" dirty="0" smtClean="0">
                <a:solidFill>
                  <a:srgbClr val="FF0000"/>
                </a:solidFill>
                <a:latin typeface="Times New Roman"/>
                <a:cs typeface="Times New Roman"/>
              </a:rPr>
              <a:t>Kilograms (Go back a slide and look at the question again if you missed it!)</a:t>
            </a:r>
            <a:endParaRPr lang="en-US" sz="2000" dirty="0">
              <a:solidFill>
                <a:srgbClr val="FF0000"/>
              </a:solidFill>
              <a:latin typeface="Times New Roman"/>
              <a:cs typeface="Times New Roman"/>
            </a:endParaRPr>
          </a:p>
        </p:txBody>
      </p:sp>
      <p:sp>
        <p:nvSpPr>
          <p:cNvPr id="5" name="TextBox 4"/>
          <p:cNvSpPr txBox="1"/>
          <p:nvPr/>
        </p:nvSpPr>
        <p:spPr>
          <a:xfrm>
            <a:off x="478599" y="5079658"/>
            <a:ext cx="7988920" cy="1200328"/>
          </a:xfrm>
          <a:prstGeom prst="rect">
            <a:avLst/>
          </a:prstGeom>
          <a:noFill/>
        </p:spPr>
        <p:txBody>
          <a:bodyPr wrap="square" rtlCol="0">
            <a:spAutoFit/>
          </a:bodyPr>
          <a:lstStyle/>
          <a:p>
            <a:r>
              <a:rPr lang="en-US" sz="2400" dirty="0" smtClean="0">
                <a:latin typeface="Times New Roman"/>
                <a:cs typeface="Times New Roman"/>
              </a:rPr>
              <a:t>#2) Set up your “target” area in your equation like this:</a:t>
            </a:r>
          </a:p>
          <a:p>
            <a:endParaRPr lang="en-US" sz="2400" dirty="0" smtClean="0">
              <a:latin typeface="Times New Roman"/>
              <a:cs typeface="Times New Roman"/>
            </a:endParaRPr>
          </a:p>
          <a:p>
            <a:r>
              <a:rPr lang="en-US" sz="2400" dirty="0" smtClean="0">
                <a:latin typeface="Times New Roman"/>
                <a:cs typeface="Times New Roman"/>
              </a:rPr>
              <a:t>			 ___________kg = _______kg of jet  fuel</a:t>
            </a:r>
            <a:endParaRPr lang="en-US" sz="24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3873"/>
            <a:ext cx="9144000" cy="830997"/>
          </a:xfrm>
          <a:prstGeom prst="rect">
            <a:avLst/>
          </a:prstGeom>
          <a:noFill/>
        </p:spPr>
        <p:txBody>
          <a:bodyPr wrap="square" rtlCol="0">
            <a:spAutoFit/>
          </a:bodyPr>
          <a:lstStyle/>
          <a:p>
            <a:r>
              <a:rPr lang="en-US" sz="2400" b="1" u="sng" dirty="0" smtClean="0">
                <a:latin typeface="Times New Roman"/>
                <a:cs typeface="Times New Roman"/>
              </a:rPr>
              <a:t>Step #3</a:t>
            </a:r>
            <a:r>
              <a:rPr lang="en-US" sz="2400" dirty="0" smtClean="0">
                <a:latin typeface="Times New Roman"/>
                <a:cs typeface="Times New Roman"/>
              </a:rPr>
              <a:t>: Determine the original physical “tangible” (touchable) object that needs to be converted. What is that in this problem?</a:t>
            </a:r>
            <a:endParaRPr lang="en-US" sz="2400" dirty="0">
              <a:latin typeface="Times New Roman"/>
              <a:cs typeface="Times New Roman"/>
            </a:endParaRPr>
          </a:p>
        </p:txBody>
      </p:sp>
      <p:sp>
        <p:nvSpPr>
          <p:cNvPr id="3" name="TextBox 2"/>
          <p:cNvSpPr txBox="1"/>
          <p:nvPr/>
        </p:nvSpPr>
        <p:spPr>
          <a:xfrm>
            <a:off x="1067644" y="1114870"/>
            <a:ext cx="6663569" cy="830997"/>
          </a:xfrm>
          <a:prstGeom prst="rect">
            <a:avLst/>
          </a:prstGeom>
          <a:noFill/>
        </p:spPr>
        <p:txBody>
          <a:bodyPr wrap="square" rtlCol="0">
            <a:spAutoFit/>
          </a:bodyPr>
          <a:lstStyle/>
          <a:p>
            <a:r>
              <a:rPr lang="en-US" dirty="0" smtClean="0"/>
              <a:t>A. </a:t>
            </a:r>
            <a:r>
              <a:rPr lang="en-US" sz="2400" dirty="0" smtClean="0">
                <a:solidFill>
                  <a:srgbClr val="FF0000"/>
                </a:solidFill>
                <a:latin typeface="Times New Roman"/>
                <a:cs typeface="Times New Roman"/>
              </a:rPr>
              <a:t>The 22,300 pounds of fuel that was put into the airplane.</a:t>
            </a:r>
            <a:endParaRPr lang="en-US" sz="2400" dirty="0">
              <a:solidFill>
                <a:srgbClr val="FF0000"/>
              </a:solidFill>
              <a:latin typeface="Times New Roman"/>
              <a:cs typeface="Times New Roman"/>
            </a:endParaRPr>
          </a:p>
        </p:txBody>
      </p:sp>
      <p:sp>
        <p:nvSpPr>
          <p:cNvPr id="4" name="TextBox 3"/>
          <p:cNvSpPr txBox="1"/>
          <p:nvPr/>
        </p:nvSpPr>
        <p:spPr>
          <a:xfrm>
            <a:off x="0" y="1945867"/>
            <a:ext cx="9144000" cy="3416320"/>
          </a:xfrm>
          <a:prstGeom prst="rect">
            <a:avLst/>
          </a:prstGeom>
          <a:noFill/>
        </p:spPr>
        <p:txBody>
          <a:bodyPr wrap="square" rtlCol="0">
            <a:spAutoFit/>
          </a:bodyPr>
          <a:lstStyle/>
          <a:p>
            <a:r>
              <a:rPr lang="en-US" sz="2400" b="1" dirty="0" smtClean="0">
                <a:latin typeface="Times New Roman"/>
                <a:cs typeface="Times New Roman"/>
              </a:rPr>
              <a:t>This is what your set up should look like so far. </a:t>
            </a:r>
          </a:p>
          <a:p>
            <a:endParaRPr lang="en-US" sz="2400" dirty="0">
              <a:latin typeface="Times New Roman"/>
              <a:cs typeface="Times New Roman"/>
            </a:endParaRPr>
          </a:p>
          <a:p>
            <a:r>
              <a:rPr lang="en-US" sz="2400" dirty="0" smtClean="0">
                <a:solidFill>
                  <a:srgbClr val="0000FF"/>
                </a:solidFill>
                <a:latin typeface="Times New Roman"/>
                <a:cs typeface="Times New Roman"/>
              </a:rPr>
              <a:t>22,300  lbs. of jet fuel      ????? ___________kg = _______kg of jet  fuel</a:t>
            </a:r>
          </a:p>
          <a:p>
            <a:endParaRPr lang="en-US" sz="2400" dirty="0" smtClean="0">
              <a:solidFill>
                <a:srgbClr val="0000FF"/>
              </a:solidFill>
              <a:latin typeface="Times New Roman"/>
              <a:cs typeface="Times New Roman"/>
            </a:endParaRPr>
          </a:p>
          <a:p>
            <a:r>
              <a:rPr lang="en-US" sz="2400" dirty="0" smtClean="0">
                <a:solidFill>
                  <a:srgbClr val="008000"/>
                </a:solidFill>
                <a:latin typeface="Times New Roman"/>
                <a:cs typeface="Times New Roman"/>
              </a:rPr>
              <a:t>(known/tangible)				????????????				(target!)</a:t>
            </a:r>
          </a:p>
          <a:p>
            <a:endParaRPr lang="en-US" sz="2400" dirty="0" smtClean="0">
              <a:latin typeface="Times New Roman"/>
              <a:cs typeface="Times New Roman"/>
            </a:endParaRPr>
          </a:p>
          <a:p>
            <a:r>
              <a:rPr lang="en-US" sz="2400" i="1" dirty="0" smtClean="0">
                <a:latin typeface="Times New Roman"/>
                <a:cs typeface="Times New Roman"/>
              </a:rPr>
              <a:t>Notice the “gap”  between the jet fuel “known” in pounds and the blank space by jet fuel in kilograms. </a:t>
            </a:r>
          </a:p>
          <a:p>
            <a:endParaRPr lang="en-US" sz="2400" dirty="0" smtClean="0">
              <a:latin typeface="Times New Roman"/>
              <a:cs typeface="Times New Roman"/>
            </a:endParaRPr>
          </a:p>
        </p:txBody>
      </p:sp>
      <p:sp>
        <p:nvSpPr>
          <p:cNvPr id="5" name="TextBox 4"/>
          <p:cNvSpPr txBox="1"/>
          <p:nvPr/>
        </p:nvSpPr>
        <p:spPr>
          <a:xfrm>
            <a:off x="368153" y="5207250"/>
            <a:ext cx="8265035" cy="830997"/>
          </a:xfrm>
          <a:prstGeom prst="rect">
            <a:avLst/>
          </a:prstGeom>
          <a:noFill/>
        </p:spPr>
        <p:txBody>
          <a:bodyPr wrap="square" rtlCol="0">
            <a:spAutoFit/>
          </a:bodyPr>
          <a:lstStyle/>
          <a:p>
            <a:r>
              <a:rPr lang="en-US" sz="2400" dirty="0" smtClean="0">
                <a:solidFill>
                  <a:srgbClr val="FF0000"/>
                </a:solidFill>
              </a:rPr>
              <a:t>Q. </a:t>
            </a:r>
            <a:r>
              <a:rPr lang="en-US" sz="2400" dirty="0" smtClean="0">
                <a:solidFill>
                  <a:srgbClr val="FF0000"/>
                </a:solidFill>
                <a:latin typeface="Times New Roman"/>
                <a:cs typeface="Times New Roman"/>
              </a:rPr>
              <a:t>What information do you think we’re missing?  (Discuss this with a student near you-2 minutes!! </a:t>
            </a:r>
            <a:r>
              <a:rPr lang="en-US" sz="2400" dirty="0" err="1" smtClean="0">
                <a:solidFill>
                  <a:srgbClr val="FF0000"/>
                </a:solidFill>
                <a:latin typeface="Times New Roman"/>
                <a:cs typeface="Times New Roman"/>
                <a:sym typeface="Wingdings"/>
              </a:rPr>
              <a:t></a:t>
            </a:r>
            <a:r>
              <a:rPr lang="en-US" sz="2400" dirty="0" smtClean="0">
                <a:solidFill>
                  <a:srgbClr val="FF0000"/>
                </a:solidFill>
                <a:latin typeface="Times New Roman"/>
                <a:cs typeface="Times New Roman"/>
              </a:rPr>
              <a:t>)    </a:t>
            </a:r>
            <a:endParaRPr lang="en-US" sz="2400" dirty="0">
              <a:solidFill>
                <a:srgbClr val="FF000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730766" y="3772934"/>
            <a:ext cx="4413233" cy="3085065"/>
          </a:xfrm>
          <a:prstGeom prst="rect">
            <a:avLst/>
          </a:prstGeom>
        </p:spPr>
      </p:pic>
      <p:sp>
        <p:nvSpPr>
          <p:cNvPr id="5" name="TextBox 4"/>
          <p:cNvSpPr txBox="1"/>
          <p:nvPr/>
        </p:nvSpPr>
        <p:spPr>
          <a:xfrm>
            <a:off x="515414" y="203200"/>
            <a:ext cx="7712805" cy="461665"/>
          </a:xfrm>
          <a:prstGeom prst="rect">
            <a:avLst/>
          </a:prstGeom>
          <a:noFill/>
        </p:spPr>
        <p:txBody>
          <a:bodyPr wrap="square" rtlCol="0">
            <a:spAutoFit/>
          </a:bodyPr>
          <a:lstStyle/>
          <a:p>
            <a:r>
              <a:rPr lang="en-US" dirty="0" smtClean="0"/>
              <a:t>A</a:t>
            </a:r>
            <a:r>
              <a:rPr lang="en-US" sz="2400" dirty="0" smtClean="0">
                <a:solidFill>
                  <a:srgbClr val="FF0000"/>
                </a:solidFill>
              </a:rPr>
              <a:t>. </a:t>
            </a:r>
            <a:r>
              <a:rPr lang="en-US" sz="2400" dirty="0" smtClean="0">
                <a:solidFill>
                  <a:srgbClr val="FF0000"/>
                </a:solidFill>
                <a:latin typeface="Times New Roman"/>
                <a:cs typeface="Times New Roman"/>
              </a:rPr>
              <a:t>Conversion information!</a:t>
            </a:r>
            <a:endParaRPr lang="en-US" sz="2400" dirty="0">
              <a:solidFill>
                <a:srgbClr val="FF0000"/>
              </a:solidFill>
              <a:latin typeface="Times New Roman"/>
              <a:cs typeface="Times New Roman"/>
            </a:endParaRPr>
          </a:p>
        </p:txBody>
      </p:sp>
      <p:sp>
        <p:nvSpPr>
          <p:cNvPr id="6" name="TextBox 5"/>
          <p:cNvSpPr txBox="1"/>
          <p:nvPr/>
        </p:nvSpPr>
        <p:spPr>
          <a:xfrm>
            <a:off x="130724" y="664865"/>
            <a:ext cx="9013276" cy="830997"/>
          </a:xfrm>
          <a:prstGeom prst="rect">
            <a:avLst/>
          </a:prstGeom>
          <a:noFill/>
        </p:spPr>
        <p:txBody>
          <a:bodyPr wrap="square" rtlCol="0">
            <a:spAutoFit/>
          </a:bodyPr>
          <a:lstStyle/>
          <a:p>
            <a:r>
              <a:rPr lang="en-US" sz="2400" b="1" dirty="0" smtClean="0">
                <a:latin typeface="Times New Roman"/>
                <a:cs typeface="Times New Roman"/>
              </a:rPr>
              <a:t>Step #4</a:t>
            </a:r>
            <a:r>
              <a:rPr lang="en-US" sz="2400" dirty="0" smtClean="0">
                <a:latin typeface="Times New Roman"/>
                <a:cs typeface="Times New Roman"/>
              </a:rPr>
              <a:t>) Obtain the “needed” conversion information and finish your set up!</a:t>
            </a:r>
            <a:endParaRPr lang="en-US" sz="2400" dirty="0">
              <a:latin typeface="Times New Roman"/>
              <a:cs typeface="Times New Roman"/>
            </a:endParaRPr>
          </a:p>
        </p:txBody>
      </p:sp>
      <p:sp>
        <p:nvSpPr>
          <p:cNvPr id="7" name="TextBox 6"/>
          <p:cNvSpPr txBox="1"/>
          <p:nvPr/>
        </p:nvSpPr>
        <p:spPr>
          <a:xfrm>
            <a:off x="130723" y="1478482"/>
            <a:ext cx="9013276" cy="2492990"/>
          </a:xfrm>
          <a:prstGeom prst="rect">
            <a:avLst/>
          </a:prstGeom>
          <a:noFill/>
        </p:spPr>
        <p:txBody>
          <a:bodyPr wrap="square" rtlCol="0">
            <a:spAutoFit/>
          </a:bodyPr>
          <a:lstStyle/>
          <a:p>
            <a:r>
              <a:rPr lang="en-US" sz="2400" b="1" dirty="0" smtClean="0">
                <a:latin typeface="Times New Roman"/>
                <a:cs typeface="Times New Roman"/>
              </a:rPr>
              <a:t>Needed information = 2.2 pounds = 1 kilogram</a:t>
            </a:r>
            <a:endParaRPr lang="en-US" sz="2400" dirty="0" smtClean="0">
              <a:latin typeface="Times New Roman"/>
              <a:cs typeface="Times New Roman"/>
            </a:endParaRPr>
          </a:p>
          <a:p>
            <a:r>
              <a:rPr lang="en-US" sz="2400" dirty="0" smtClean="0">
                <a:solidFill>
                  <a:srgbClr val="0000FF"/>
                </a:solidFill>
                <a:latin typeface="Times New Roman"/>
                <a:cs typeface="Times New Roman"/>
              </a:rPr>
              <a:t>22,300  </a:t>
            </a:r>
            <a:r>
              <a:rPr lang="en-US" sz="2400" dirty="0" smtClean="0">
                <a:solidFill>
                  <a:srgbClr val="FF0000"/>
                </a:solidFill>
                <a:latin typeface="Times New Roman"/>
                <a:cs typeface="Times New Roman"/>
              </a:rPr>
              <a:t>lbs.</a:t>
            </a:r>
            <a:r>
              <a:rPr lang="en-US" sz="2400" dirty="0" smtClean="0">
                <a:solidFill>
                  <a:srgbClr val="0000FF"/>
                </a:solidFill>
                <a:latin typeface="Times New Roman"/>
                <a:cs typeface="Times New Roman"/>
              </a:rPr>
              <a:t> of jet fuel       ________1___kg = _______kg of jet  fuel</a:t>
            </a:r>
          </a:p>
          <a:p>
            <a:r>
              <a:rPr lang="en-US" sz="2400" dirty="0" smtClean="0">
                <a:solidFill>
                  <a:srgbClr val="0000FF"/>
                </a:solidFill>
                <a:latin typeface="Times New Roman"/>
                <a:cs typeface="Times New Roman"/>
              </a:rPr>
              <a:t>						                   2.2 </a:t>
            </a:r>
            <a:r>
              <a:rPr lang="en-US" sz="2400" dirty="0" smtClean="0">
                <a:solidFill>
                  <a:srgbClr val="FF0000"/>
                </a:solidFill>
                <a:latin typeface="Times New Roman"/>
                <a:cs typeface="Times New Roman"/>
              </a:rPr>
              <a:t>lbs</a:t>
            </a:r>
            <a:r>
              <a:rPr lang="en-US" sz="2400" dirty="0" smtClean="0">
                <a:solidFill>
                  <a:srgbClr val="0000FF"/>
                </a:solidFill>
                <a:latin typeface="Times New Roman"/>
                <a:cs typeface="Times New Roman"/>
              </a:rPr>
              <a:t>.</a:t>
            </a:r>
          </a:p>
          <a:p>
            <a:r>
              <a:rPr lang="en-US" sz="2400" dirty="0" smtClean="0">
                <a:solidFill>
                  <a:srgbClr val="008000"/>
                </a:solidFill>
                <a:latin typeface="Times New Roman"/>
                <a:cs typeface="Times New Roman"/>
              </a:rPr>
              <a:t>(known/tangible)			conversion			             (target!)</a:t>
            </a:r>
          </a:p>
          <a:p>
            <a:r>
              <a:rPr lang="en-US" dirty="0" smtClean="0">
                <a:solidFill>
                  <a:srgbClr val="FF0000"/>
                </a:solidFill>
                <a:latin typeface="Times New Roman"/>
                <a:cs typeface="Times New Roman"/>
              </a:rPr>
              <a:t>Notice how the lbs cancel out and the kg do NOT! Keep what you want and cancel what you need to get rid of!</a:t>
            </a:r>
          </a:p>
          <a:p>
            <a:endParaRPr lang="en-US" sz="2400" dirty="0">
              <a:latin typeface="Times New Roman"/>
              <a:cs typeface="Times New Roman"/>
            </a:endParaRPr>
          </a:p>
        </p:txBody>
      </p:sp>
      <p:sp>
        <p:nvSpPr>
          <p:cNvPr id="8" name="TextBox 7"/>
          <p:cNvSpPr txBox="1"/>
          <p:nvPr/>
        </p:nvSpPr>
        <p:spPr>
          <a:xfrm>
            <a:off x="257707" y="3971472"/>
            <a:ext cx="4473059" cy="2308324"/>
          </a:xfrm>
          <a:prstGeom prst="rect">
            <a:avLst/>
          </a:prstGeom>
          <a:noFill/>
        </p:spPr>
        <p:txBody>
          <a:bodyPr wrap="square" rtlCol="0">
            <a:spAutoFit/>
          </a:bodyPr>
          <a:lstStyle/>
          <a:p>
            <a:r>
              <a:rPr lang="en-US" sz="2400" b="1" dirty="0" smtClean="0">
                <a:latin typeface="Times New Roman"/>
                <a:cs typeface="Times New Roman"/>
              </a:rPr>
              <a:t>Step #5</a:t>
            </a:r>
            <a:r>
              <a:rPr lang="en-US" sz="2400" dirty="0" smtClean="0">
                <a:latin typeface="Times New Roman"/>
                <a:cs typeface="Times New Roman"/>
              </a:rPr>
              <a:t>: Do the calculation!  Multiply across the top and then divide by the number on the bottom. </a:t>
            </a:r>
            <a:r>
              <a:rPr lang="en-US" sz="2400" dirty="0" smtClean="0">
                <a:solidFill>
                  <a:srgbClr val="0000FF"/>
                </a:solidFill>
                <a:latin typeface="Times New Roman"/>
                <a:cs typeface="Times New Roman"/>
              </a:rPr>
              <a:t>What answer do you get? How many kilograms of fuel was on the plane?</a:t>
            </a:r>
            <a:endParaRPr lang="en-US" sz="2400" dirty="0">
              <a:solidFill>
                <a:srgbClr val="0000FF"/>
              </a:solidFill>
              <a:latin typeface="Times New Roman"/>
              <a:cs typeface="Times New Roman"/>
            </a:endParaRPr>
          </a:p>
        </p:txBody>
      </p:sp>
      <p:cxnSp>
        <p:nvCxnSpPr>
          <p:cNvPr id="10" name="Straight Arrow Connector 9"/>
          <p:cNvCxnSpPr/>
          <p:nvPr/>
        </p:nvCxnSpPr>
        <p:spPr>
          <a:xfrm>
            <a:off x="1212866" y="2057400"/>
            <a:ext cx="3517900" cy="482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Phaser"/>
                                        </p:tgtEl>
                                      </p:cMediaNode>
                                    </p:audio>
                                  </p:sub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strVal val="#ppt_w*0.70"/>
                                          </p:val>
                                        </p:tav>
                                        <p:tav tm="100000">
                                          <p:val>
                                            <p:strVal val="#ppt_w"/>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animEffect transition="in" filter="fade">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Phaser"/>
                                        </p:tgtEl>
                                      </p:cMediaNode>
                                    </p:audio>
                                  </p:sub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strVal val="#ppt_w*0.70"/>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41301" y="515328"/>
            <a:ext cx="5336218" cy="523220"/>
          </a:xfrm>
          <a:prstGeom prst="rect">
            <a:avLst/>
          </a:prstGeom>
          <a:noFill/>
        </p:spPr>
        <p:txBody>
          <a:bodyPr wrap="square" rtlCol="0">
            <a:spAutoFit/>
          </a:bodyPr>
          <a:lstStyle/>
          <a:p>
            <a:r>
              <a:rPr lang="en-US" sz="2800" dirty="0" smtClean="0">
                <a:latin typeface="Times New Roman"/>
                <a:cs typeface="Times New Roman"/>
              </a:rPr>
              <a:t>And the answer is?????</a:t>
            </a:r>
            <a:endParaRPr lang="en-US" sz="2800" dirty="0">
              <a:latin typeface="Times New Roman"/>
              <a:cs typeface="Times New Roman"/>
            </a:endParaRPr>
          </a:p>
        </p:txBody>
      </p:sp>
      <p:sp>
        <p:nvSpPr>
          <p:cNvPr id="3" name="TextBox 2"/>
          <p:cNvSpPr txBox="1"/>
          <p:nvPr/>
        </p:nvSpPr>
        <p:spPr>
          <a:xfrm>
            <a:off x="1178089" y="1352580"/>
            <a:ext cx="4178537" cy="523220"/>
          </a:xfrm>
          <a:prstGeom prst="rect">
            <a:avLst/>
          </a:prstGeom>
          <a:noFill/>
        </p:spPr>
        <p:txBody>
          <a:bodyPr wrap="square" rtlCol="0">
            <a:spAutoFit/>
          </a:bodyPr>
          <a:lstStyle/>
          <a:p>
            <a:r>
              <a:rPr lang="en-US" sz="2800" dirty="0" smtClean="0">
                <a:solidFill>
                  <a:srgbClr val="FF0000"/>
                </a:solidFill>
                <a:latin typeface="Times New Roman"/>
                <a:cs typeface="Times New Roman"/>
              </a:rPr>
              <a:t>10,136.36 kg of jet fuel</a:t>
            </a:r>
            <a:endParaRPr lang="en-US" sz="2800" dirty="0">
              <a:solidFill>
                <a:srgbClr val="FF0000"/>
              </a:solidFill>
              <a:latin typeface="Times New Roman"/>
              <a:cs typeface="Times New Roman"/>
            </a:endParaRPr>
          </a:p>
        </p:txBody>
      </p:sp>
      <p:sp>
        <p:nvSpPr>
          <p:cNvPr id="5" name="TextBox 4"/>
          <p:cNvSpPr txBox="1"/>
          <p:nvPr/>
        </p:nvSpPr>
        <p:spPr>
          <a:xfrm>
            <a:off x="0" y="2116525"/>
            <a:ext cx="9143999" cy="2246769"/>
          </a:xfrm>
          <a:prstGeom prst="rect">
            <a:avLst/>
          </a:prstGeom>
          <a:noFill/>
        </p:spPr>
        <p:txBody>
          <a:bodyPr wrap="square" rtlCol="0">
            <a:spAutoFit/>
          </a:bodyPr>
          <a:lstStyle/>
          <a:p>
            <a:r>
              <a:rPr lang="en-US" sz="2800" b="1" dirty="0" smtClean="0">
                <a:latin typeface="Times New Roman"/>
                <a:cs typeface="Times New Roman"/>
              </a:rPr>
              <a:t>Problem Solved</a:t>
            </a:r>
            <a:r>
              <a:rPr lang="en-US" sz="2800" dirty="0" smtClean="0">
                <a:latin typeface="Times New Roman"/>
                <a:cs typeface="Times New Roman"/>
              </a:rPr>
              <a:t>: Pilots thought that they had 22,300 Kilograms of fuel NOT 22,300 pounds of fuel.  So….. They had less than half of the fuel they needed to make it to their destination.</a:t>
            </a:r>
          </a:p>
          <a:p>
            <a:r>
              <a:rPr lang="en-US" sz="2800" dirty="0" smtClean="0">
                <a:latin typeface="Times New Roman"/>
                <a:cs typeface="Times New Roman"/>
              </a:rPr>
              <a:t> </a:t>
            </a:r>
            <a:r>
              <a:rPr lang="en-US" sz="2800" dirty="0" smtClean="0">
                <a:solidFill>
                  <a:srgbClr val="0000FF"/>
                </a:solidFill>
                <a:latin typeface="Times New Roman"/>
                <a:cs typeface="Times New Roman"/>
              </a:rPr>
              <a:t>Q. How much more fuel did they need in kilograms?</a:t>
            </a:r>
            <a:endParaRPr lang="en-US" sz="2800" dirty="0">
              <a:solidFill>
                <a:srgbClr val="0000FF"/>
              </a:solidFill>
              <a:latin typeface="Times New Roman"/>
              <a:cs typeface="Times New Roman"/>
            </a:endParaRPr>
          </a:p>
        </p:txBody>
      </p:sp>
      <p:sp>
        <p:nvSpPr>
          <p:cNvPr id="6" name="TextBox 5"/>
          <p:cNvSpPr txBox="1"/>
          <p:nvPr/>
        </p:nvSpPr>
        <p:spPr>
          <a:xfrm>
            <a:off x="1" y="4766101"/>
            <a:ext cx="9143998" cy="523220"/>
          </a:xfrm>
          <a:prstGeom prst="rect">
            <a:avLst/>
          </a:prstGeom>
          <a:noFill/>
        </p:spPr>
        <p:txBody>
          <a:bodyPr wrap="square" rtlCol="0">
            <a:spAutoFit/>
          </a:bodyPr>
          <a:lstStyle/>
          <a:p>
            <a:r>
              <a:rPr lang="en-US" dirty="0" smtClean="0"/>
              <a:t>A</a:t>
            </a:r>
            <a:r>
              <a:rPr lang="en-US" sz="2400" dirty="0" smtClean="0">
                <a:solidFill>
                  <a:srgbClr val="FF0000"/>
                </a:solidFill>
                <a:latin typeface="Times New Roman"/>
                <a:cs typeface="Times New Roman"/>
              </a:rPr>
              <a:t>. </a:t>
            </a:r>
            <a:r>
              <a:rPr lang="en-US" sz="2800" dirty="0" smtClean="0">
                <a:solidFill>
                  <a:srgbClr val="FF0000"/>
                </a:solidFill>
                <a:latin typeface="Times New Roman"/>
                <a:cs typeface="Times New Roman"/>
              </a:rPr>
              <a:t>22,300 kilograms – 10,136 kilograms =  12, 164 kilograms</a:t>
            </a:r>
            <a:endParaRPr lang="en-US" sz="2800" dirty="0">
              <a:solidFill>
                <a:srgbClr val="FF0000"/>
              </a:solidFill>
              <a:latin typeface="Times New Roman"/>
              <a:cs typeface="Times New Roman"/>
            </a:endParaRPr>
          </a:p>
        </p:txBody>
      </p:sp>
      <p:pic>
        <p:nvPicPr>
          <p:cNvPr id="7" name="Picture 6"/>
          <p:cNvPicPr>
            <a:picLocks noChangeAspect="1"/>
          </p:cNvPicPr>
          <p:nvPr/>
        </p:nvPicPr>
        <p:blipFill>
          <a:blip r:embed="rId5"/>
          <a:stretch>
            <a:fillRect/>
          </a:stretch>
        </p:blipFill>
        <p:spPr>
          <a:xfrm>
            <a:off x="5356626" y="213048"/>
            <a:ext cx="2650702" cy="16011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0-#ppt_w/2"/>
                                          </p:val>
                                        </p:tav>
                                        <p:tav tm="100000">
                                          <p:val>
                                            <p:strVal val="#ppt_x"/>
                                          </p:val>
                                        </p:tav>
                                      </p:tavLst>
                                    </p:anim>
                                    <p:anim calcmode="lin" valueType="num">
                                      <p:cBhvr additive="base">
                                        <p:cTn id="14" dur="20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0-#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0-#ppt_w/2"/>
                                          </p:val>
                                        </p:tav>
                                        <p:tav tm="100000">
                                          <p:val>
                                            <p:strVal val="#ppt_x"/>
                                          </p:val>
                                        </p:tav>
                                      </p:tavLst>
                                    </p:anim>
                                    <p:anim calcmode="lin" valueType="num">
                                      <p:cBhvr additive="base">
                                        <p:cTn id="26" dur="20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2385</TotalTime>
  <Words>1274</Words>
  <Application>Microsoft Office PowerPoint</Application>
  <PresentationFormat>On-screen Show (4:3)</PresentationFormat>
  <Paragraphs>168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Duncan Polytechnical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Nancy Dibble</dc:creator>
  <cp:lastModifiedBy>Valerie</cp:lastModifiedBy>
  <cp:revision>49</cp:revision>
  <cp:lastPrinted>2012-11-19T18:36:51Z</cp:lastPrinted>
  <dcterms:created xsi:type="dcterms:W3CDTF">2012-11-29T21:59:03Z</dcterms:created>
  <dcterms:modified xsi:type="dcterms:W3CDTF">2015-03-20T18:15:25Z</dcterms:modified>
</cp:coreProperties>
</file>